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9" r:id="rId4"/>
    <p:sldId id="30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2" r:id="rId25"/>
    <p:sldId id="284" r:id="rId26"/>
    <p:sldId id="297" r:id="rId27"/>
    <p:sldId id="286" r:id="rId28"/>
    <p:sldId id="287" r:id="rId29"/>
    <p:sldId id="289" r:id="rId30"/>
    <p:sldId id="290" r:id="rId31"/>
    <p:sldId id="291" r:id="rId32"/>
    <p:sldId id="292" r:id="rId33"/>
    <p:sldId id="293" r:id="rId34"/>
    <p:sldId id="294" r:id="rId35"/>
    <p:sldId id="299" r:id="rId36"/>
    <p:sldId id="29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7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71F625-4592-4DD8-A7B1-12DABA71E9DB}" type="datetimeFigureOut">
              <a:rPr lang="id-ID" smtClean="0"/>
              <a:t>30/09/2025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7C4F90-CB38-4C97-B9BF-3262590F4989}" type="slidenum">
              <a:rPr lang="id-ID" smtClean="0"/>
              <a:t>‹#›</a:t>
            </a:fld>
            <a:endParaRPr lang="id-ID"/>
          </a:p>
        </p:txBody>
      </p:sp>
    </p:spTree>
    <p:extLst>
      <p:ext uri="{BB962C8B-B14F-4D97-AF65-F5344CB8AC3E}">
        <p14:creationId xmlns:p14="http://schemas.microsoft.com/office/powerpoint/2010/main" val="91100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11</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12</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13</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14</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15</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16</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17</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18</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19</a:t>
            </a:fld>
            <a:endParaRPr lang="id-ID"/>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20</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a:t>
            </a:fld>
            <a:endParaRPr lang="id-ID"/>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21</a:t>
            </a:fld>
            <a:endParaRPr lang="id-ID"/>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22</a:t>
            </a:fld>
            <a:endParaRPr lang="id-ID"/>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23</a:t>
            </a:fld>
            <a:endParaRPr lang="id-ID"/>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24</a:t>
            </a:fld>
            <a:endParaRPr lang="id-ID"/>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25</a:t>
            </a:fld>
            <a:endParaRPr lang="id-ID"/>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26</a:t>
            </a:fld>
            <a:endParaRPr lang="id-ID"/>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27</a:t>
            </a:fld>
            <a:endParaRPr lang="id-ID"/>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28</a:t>
            </a:fld>
            <a:endParaRPr lang="id-ID"/>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29</a:t>
            </a:fld>
            <a:endParaRPr lang="id-ID"/>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30</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a:t>
            </a:fld>
            <a:endParaRPr lang="id-ID"/>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31</a:t>
            </a:fld>
            <a:endParaRPr lang="id-ID"/>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32</a:t>
            </a:fld>
            <a:endParaRPr lang="id-ID"/>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33</a:t>
            </a:fld>
            <a:endParaRPr lang="id-ID"/>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34</a:t>
            </a:fld>
            <a:endParaRPr lang="id-ID"/>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35</a:t>
            </a:fld>
            <a:endParaRPr lang="id-ID"/>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36</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5</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6</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7</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8</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9</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2D7C4F90-CB38-4C97-B9BF-3262590F4989}" type="slidenum">
              <a:rPr lang="id-ID" smtClean="0"/>
              <a:t>10</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7F863C3-8918-4577-839A-BC00C10529A8}"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863C3-8918-4577-839A-BC00C10529A8}"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863C3-8918-4577-839A-BC00C10529A8}"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863C3-8918-4577-839A-BC00C10529A8}"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F863C3-8918-4577-839A-BC00C10529A8}"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F863C3-8918-4577-839A-BC00C10529A8}"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F863C3-8918-4577-839A-BC00C10529A8}"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F863C3-8918-4577-839A-BC00C10529A8}"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863C3-8918-4577-839A-BC00C10529A8}"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F863C3-8918-4577-839A-BC00C10529A8}"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F863C3-8918-4577-839A-BC00C10529A8}"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C9000-8626-48BA-8F33-FC8E775B29A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863C3-8918-4577-839A-BC00C10529A8}" type="datetimeFigureOut">
              <a:rPr lang="en-US" smtClean="0"/>
              <a:pPr/>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6C9000-8626-48BA-8F33-FC8E775B29A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0"/>
            <a:ext cx="7772400" cy="2514600"/>
          </a:xfrm>
        </p:spPr>
        <p:txBody>
          <a:bodyPr>
            <a:normAutofit/>
          </a:bodyPr>
          <a:lstStyle/>
          <a:p>
            <a:r>
              <a:rPr lang="en-US" sz="3300" dirty="0">
                <a:latin typeface="Arial" pitchFamily="34" charset="0"/>
                <a:cs typeface="Arial" pitchFamily="34" charset="0"/>
              </a:rPr>
              <a:t>BAB 5</a:t>
            </a:r>
            <a:br>
              <a:rPr lang="en-US" sz="3300" dirty="0">
                <a:latin typeface="Arial" pitchFamily="34" charset="0"/>
                <a:cs typeface="Arial" pitchFamily="34" charset="0"/>
              </a:rPr>
            </a:br>
            <a:r>
              <a:rPr lang="en-US" sz="3300" dirty="0" err="1">
                <a:latin typeface="Arial" pitchFamily="34" charset="0"/>
                <a:cs typeface="Arial" pitchFamily="34" charset="0"/>
              </a:rPr>
              <a:t>Sumber</a:t>
            </a:r>
            <a:r>
              <a:rPr lang="en-US" sz="3300" dirty="0">
                <a:latin typeface="Arial" pitchFamily="34" charset="0"/>
                <a:cs typeface="Arial" pitchFamily="34" charset="0"/>
              </a:rPr>
              <a:t> </a:t>
            </a:r>
            <a:r>
              <a:rPr lang="en-US" sz="3300" dirty="0" err="1">
                <a:latin typeface="Arial" pitchFamily="34" charset="0"/>
                <a:cs typeface="Arial" pitchFamily="34" charset="0"/>
              </a:rPr>
              <a:t>Daya</a:t>
            </a:r>
            <a:r>
              <a:rPr lang="en-US" sz="3300" dirty="0">
                <a:latin typeface="Arial" pitchFamily="34" charset="0"/>
                <a:cs typeface="Arial" pitchFamily="34" charset="0"/>
              </a:rPr>
              <a:t> </a:t>
            </a:r>
            <a:r>
              <a:rPr lang="en-US" sz="3300" dirty="0" err="1">
                <a:latin typeface="Arial" pitchFamily="34" charset="0"/>
                <a:cs typeface="Arial" pitchFamily="34" charset="0"/>
              </a:rPr>
              <a:t>Komputasi</a:t>
            </a:r>
            <a:r>
              <a:rPr lang="en-US" sz="3300" dirty="0">
                <a:latin typeface="Arial" pitchFamily="34" charset="0"/>
                <a:cs typeface="Arial" pitchFamily="34" charset="0"/>
              </a:rPr>
              <a:t> </a:t>
            </a:r>
            <a:r>
              <a:rPr lang="en-US" sz="3300" dirty="0" err="1">
                <a:latin typeface="Arial" pitchFamily="34" charset="0"/>
                <a:cs typeface="Arial" pitchFamily="34" charset="0"/>
              </a:rPr>
              <a:t>dan</a:t>
            </a:r>
            <a:r>
              <a:rPr lang="en-US" sz="3300" dirty="0">
                <a:latin typeface="Arial" pitchFamily="34" charset="0"/>
                <a:cs typeface="Arial" pitchFamily="34" charset="0"/>
              </a:rPr>
              <a:t> </a:t>
            </a:r>
            <a:r>
              <a:rPr lang="en-US" sz="3300" dirty="0" err="1">
                <a:latin typeface="Arial" pitchFamily="34" charset="0"/>
                <a:cs typeface="Arial" pitchFamily="34" charset="0"/>
              </a:rPr>
              <a:t>Komunikasi</a:t>
            </a:r>
            <a:br>
              <a:rPr lang="en-US" dirty="0">
                <a:latin typeface="Arial" pitchFamily="34" charset="0"/>
                <a:cs typeface="Arial" pitchFamily="34" charset="0"/>
              </a:rPr>
            </a:br>
            <a:endParaRPr lang="en-US"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Ukuran</a:t>
            </a:r>
            <a:r>
              <a:rPr lang="en-US" sz="2400" dirty="0">
                <a:solidFill>
                  <a:schemeClr val="bg2">
                    <a:lumMod val="40000"/>
                    <a:lumOff val="60000"/>
                  </a:schemeClr>
                </a:solidFill>
                <a:latin typeface="Arial" pitchFamily="34" charset="0"/>
                <a:cs typeface="Arial" pitchFamily="34" charset="0"/>
              </a:rPr>
              <a:t> Word</a:t>
            </a:r>
          </a:p>
        </p:txBody>
      </p:sp>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Word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ukuran</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beberapa</a:t>
            </a:r>
            <a:r>
              <a:rPr lang="en-US" sz="2400" dirty="0">
                <a:latin typeface="Arial" pitchFamily="34" charset="0"/>
                <a:cs typeface="Arial" pitchFamily="34" charset="0"/>
              </a:rPr>
              <a:t> </a:t>
            </a:r>
            <a:r>
              <a:rPr lang="en-US" sz="2400" dirty="0" err="1">
                <a:latin typeface="Arial" pitchFamily="34" charset="0"/>
                <a:cs typeface="Arial" pitchFamily="34" charset="0"/>
              </a:rPr>
              <a:t>banyak</a:t>
            </a:r>
            <a:r>
              <a:rPr lang="en-US" sz="2400" dirty="0">
                <a:latin typeface="Arial" pitchFamily="34" charset="0"/>
                <a:cs typeface="Arial" pitchFamily="34" charset="0"/>
              </a:rPr>
              <a:t> bit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digerakkan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siklus</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a:t>
            </a:r>
          </a:p>
          <a:p>
            <a:r>
              <a:rPr lang="en-US" sz="2400" dirty="0" err="1">
                <a:latin typeface="Arial" pitchFamily="34" charset="0"/>
                <a:cs typeface="Arial" pitchFamily="34" charset="0"/>
              </a:rPr>
              <a:t>Ukuran</a:t>
            </a:r>
            <a:r>
              <a:rPr lang="en-US" sz="2400" dirty="0">
                <a:latin typeface="Arial" pitchFamily="34" charset="0"/>
                <a:cs typeface="Arial" pitchFamily="34" charset="0"/>
              </a:rPr>
              <a:t> word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hal</a:t>
            </a:r>
            <a:r>
              <a:rPr lang="en-US" sz="2400" dirty="0">
                <a:latin typeface="Arial" pitchFamily="34" charset="0"/>
                <a:cs typeface="Arial" pitchFamily="34" charset="0"/>
              </a:rPr>
              <a:t> yang </a:t>
            </a:r>
            <a:r>
              <a:rPr lang="en-US" sz="2400" dirty="0" err="1">
                <a:latin typeface="Arial" pitchFamily="34" charset="0"/>
                <a:cs typeface="Arial" pitchFamily="34" charset="0"/>
              </a:rPr>
              <a:t>penting</a:t>
            </a:r>
            <a:r>
              <a:rPr lang="en-US" sz="2400" dirty="0">
                <a:latin typeface="Arial" pitchFamily="34" charset="0"/>
                <a:cs typeface="Arial" pitchFamily="34" charset="0"/>
              </a:rPr>
              <a:t>, </a:t>
            </a:r>
            <a:r>
              <a:rPr lang="en-US" sz="2400" dirty="0" err="1">
                <a:latin typeface="Arial" pitchFamily="34" charset="0"/>
                <a:cs typeface="Arial" pitchFamily="34" charset="0"/>
              </a:rPr>
              <a:t>ia</a:t>
            </a:r>
            <a:r>
              <a:rPr lang="en-US" sz="2400" dirty="0">
                <a:latin typeface="Arial" pitchFamily="34" charset="0"/>
                <a:cs typeface="Arial" pitchFamily="34" charset="0"/>
              </a:rPr>
              <a:t> </a:t>
            </a:r>
            <a:r>
              <a:rPr lang="en-US" sz="2400" dirty="0" err="1">
                <a:latin typeface="Arial" pitchFamily="34" charset="0"/>
                <a:cs typeface="Arial" pitchFamily="34" charset="0"/>
              </a:rPr>
              <a:t>menentukan</a:t>
            </a:r>
            <a:r>
              <a:rPr lang="en-US" sz="2400" dirty="0">
                <a:latin typeface="Arial" pitchFamily="34" charset="0"/>
                <a:cs typeface="Arial" pitchFamily="34" charset="0"/>
              </a:rPr>
              <a:t> </a:t>
            </a:r>
            <a:r>
              <a:rPr lang="en-US" sz="2400" dirty="0" err="1">
                <a:latin typeface="Arial" pitchFamily="34" charset="0"/>
                <a:cs typeface="Arial" pitchFamily="34" charset="0"/>
              </a:rPr>
              <a:t>berapa</a:t>
            </a:r>
            <a:r>
              <a:rPr lang="en-US" sz="2400" dirty="0">
                <a:latin typeface="Arial" pitchFamily="34" charset="0"/>
                <a:cs typeface="Arial" pitchFamily="34" charset="0"/>
              </a:rPr>
              <a:t> </a:t>
            </a:r>
            <a:r>
              <a:rPr lang="en-US" sz="2400" dirty="0" err="1">
                <a:latin typeface="Arial" pitchFamily="34" charset="0"/>
                <a:cs typeface="Arial" pitchFamily="34" charset="0"/>
              </a:rPr>
              <a:t>banyak</a:t>
            </a:r>
            <a:r>
              <a:rPr lang="en-US" sz="2400" dirty="0">
                <a:latin typeface="Arial" pitchFamily="34" charset="0"/>
                <a:cs typeface="Arial" pitchFamily="34" charset="0"/>
              </a:rPr>
              <a:t> </a:t>
            </a:r>
            <a:r>
              <a:rPr lang="en-US" sz="2400" dirty="0" err="1">
                <a:latin typeface="Arial" pitchFamily="34" charset="0"/>
                <a:cs typeface="Arial" pitchFamily="34" charset="0"/>
              </a:rPr>
              <a:t>karakter</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dipindahkan</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siklus</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Memori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a:xfrm>
            <a:off x="457200" y="1143000"/>
            <a:ext cx="8229600" cy="4525963"/>
          </a:xfrm>
        </p:spPr>
        <p:txBody>
          <a:bodyPr>
            <a:normAutofit/>
          </a:bodyPr>
          <a:lstStyle/>
          <a:p>
            <a:r>
              <a:rPr lang="en-US" sz="2400" dirty="0" err="1">
                <a:latin typeface="Arial" pitchFamily="34" charset="0"/>
                <a:cs typeface="Arial" pitchFamily="34" charset="0"/>
              </a:rPr>
              <a:t>Memori</a:t>
            </a:r>
            <a:r>
              <a:rPr lang="en-US" sz="2400" dirty="0">
                <a:latin typeface="Arial" pitchFamily="34" charset="0"/>
                <a:cs typeface="Arial" pitchFamily="34" charset="0"/>
              </a:rPr>
              <a:t> yang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juga</a:t>
            </a:r>
            <a:r>
              <a:rPr lang="en-US" sz="2400" dirty="0">
                <a:latin typeface="Arial" pitchFamily="34" charset="0"/>
                <a:cs typeface="Arial" pitchFamily="34" charset="0"/>
              </a:rPr>
              <a:t> random </a:t>
            </a:r>
            <a:r>
              <a:rPr lang="en-US" sz="2400" dirty="0" err="1">
                <a:latin typeface="Arial" pitchFamily="34" charset="0"/>
                <a:cs typeface="Arial" pitchFamily="34" charset="0"/>
              </a:rPr>
              <a:t>acces</a:t>
            </a:r>
            <a:r>
              <a:rPr lang="en-US" sz="2400" dirty="0">
                <a:latin typeface="Arial" pitchFamily="34" charset="0"/>
                <a:cs typeface="Arial" pitchFamily="34" charset="0"/>
              </a:rPr>
              <a:t> memory (RAM), </a:t>
            </a:r>
            <a:r>
              <a:rPr lang="en-US" sz="2400" dirty="0" err="1">
                <a:latin typeface="Arial" pitchFamily="34" charset="0"/>
                <a:cs typeface="Arial" pitchFamily="34" charset="0"/>
              </a:rPr>
              <a:t>mengacu</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area </a:t>
            </a:r>
            <a:r>
              <a:rPr lang="en-US" sz="2400" dirty="0" err="1">
                <a:latin typeface="Arial" pitchFamily="34" charset="0"/>
                <a:cs typeface="Arial" pitchFamily="34" charset="0"/>
              </a:rPr>
              <a:t>penyimpanan</a:t>
            </a:r>
            <a:r>
              <a:rPr lang="en-US" sz="2400" dirty="0">
                <a:latin typeface="Arial" pitchFamily="34" charset="0"/>
                <a:cs typeface="Arial" pitchFamily="34" charset="0"/>
              </a:rPr>
              <a:t> yang </a:t>
            </a:r>
            <a:r>
              <a:rPr lang="en-US" sz="2400" dirty="0" err="1">
                <a:latin typeface="Arial" pitchFamily="34" charset="0"/>
                <a:cs typeface="Arial" pitchFamily="34" charset="0"/>
              </a:rPr>
              <a:t>terdapat</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papan</a:t>
            </a:r>
            <a:r>
              <a:rPr lang="en-US" sz="2400" dirty="0">
                <a:latin typeface="Arial" pitchFamily="34" charset="0"/>
                <a:cs typeface="Arial" pitchFamily="34" charset="0"/>
              </a:rPr>
              <a:t> </a:t>
            </a:r>
            <a:r>
              <a:rPr lang="en-US" sz="2400" dirty="0" err="1">
                <a:latin typeface="Arial" pitchFamily="34" charset="0"/>
                <a:cs typeface="Arial" pitchFamily="34" charset="0"/>
              </a:rPr>
              <a:t>sirkuit</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Memori</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barang</a:t>
            </a:r>
            <a:r>
              <a:rPr lang="en-US" sz="2400" dirty="0">
                <a:latin typeface="Arial" pitchFamily="34" charset="0"/>
                <a:cs typeface="Arial" pitchFamily="34" charset="0"/>
              </a:rPr>
              <a:t> yang </a:t>
            </a:r>
            <a:r>
              <a:rPr lang="en-US" sz="2400" dirty="0" err="1">
                <a:latin typeface="Arial" pitchFamily="34" charset="0"/>
                <a:cs typeface="Arial" pitchFamily="34" charset="0"/>
              </a:rPr>
              <a:t>rentan</a:t>
            </a:r>
            <a:r>
              <a:rPr lang="en-US" sz="2400" dirty="0">
                <a:latin typeface="Arial" pitchFamily="34" charset="0"/>
                <a:cs typeface="Arial" pitchFamily="34" charset="0"/>
              </a:rPr>
              <a:t> </a:t>
            </a:r>
            <a:r>
              <a:rPr lang="en-US" sz="2400" dirty="0" err="1">
                <a:latin typeface="Arial" pitchFamily="34" charset="0"/>
                <a:cs typeface="Arial" pitchFamily="34" charset="0"/>
              </a:rPr>
              <a:t>karena</a:t>
            </a:r>
            <a:r>
              <a:rPr lang="en-US" sz="2400" dirty="0">
                <a:latin typeface="Arial" pitchFamily="34" charset="0"/>
                <a:cs typeface="Arial" pitchFamily="34" charset="0"/>
              </a:rPr>
              <a:t> </a:t>
            </a:r>
            <a:r>
              <a:rPr lang="en-US" sz="2400" dirty="0" err="1">
                <a:latin typeface="Arial" pitchFamily="34" charset="0"/>
                <a:cs typeface="Arial" pitchFamily="34" charset="0"/>
              </a:rPr>
              <a:t>isinya</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hilang</a:t>
            </a:r>
            <a:r>
              <a:rPr lang="en-US" sz="2400" dirty="0">
                <a:latin typeface="Arial" pitchFamily="34" charset="0"/>
                <a:cs typeface="Arial" pitchFamily="34" charset="0"/>
              </a:rPr>
              <a:t>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dimatikan</a:t>
            </a:r>
            <a:r>
              <a:rPr lang="en-US" sz="2400" dirty="0">
                <a:latin typeface="Arial" pitchFamily="34" charset="0"/>
                <a:cs typeface="Arial" pitchFamily="34" charset="0"/>
              </a:rPr>
              <a:t>. </a:t>
            </a:r>
            <a:r>
              <a:rPr lang="en-US" sz="2400" dirty="0" err="1">
                <a:latin typeface="Arial" pitchFamily="34" charset="0"/>
                <a:cs typeface="Arial" pitchFamily="34" charset="0"/>
              </a:rPr>
              <a:t>Memori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sangatlah</a:t>
            </a:r>
            <a:r>
              <a:rPr lang="en-US" sz="2400" dirty="0">
                <a:latin typeface="Arial" pitchFamily="34" charset="0"/>
                <a:cs typeface="Arial" pitchFamily="34" charset="0"/>
              </a:rPr>
              <a:t> </a:t>
            </a:r>
            <a:r>
              <a:rPr lang="en-US" sz="2400" dirty="0" err="1">
                <a:latin typeface="Arial" pitchFamily="34" charset="0"/>
                <a:cs typeface="Arial" pitchFamily="34" charset="0"/>
              </a:rPr>
              <a:t>cepat</a:t>
            </a:r>
            <a:r>
              <a:rPr lang="en-US" sz="2400" dirty="0">
                <a:latin typeface="Arial" pitchFamily="34" charset="0"/>
                <a:cs typeface="Arial" pitchFamily="34" charset="0"/>
              </a:rPr>
              <a:t> </a:t>
            </a:r>
            <a:r>
              <a:rPr lang="en-US" sz="2400" dirty="0" err="1">
                <a:latin typeface="Arial" pitchFamily="34" charset="0"/>
                <a:cs typeface="Arial" pitchFamily="34" charset="0"/>
              </a:rPr>
              <a:t>jika</a:t>
            </a:r>
            <a:r>
              <a:rPr lang="en-US" sz="2400" dirty="0">
                <a:latin typeface="Arial" pitchFamily="34" charset="0"/>
                <a:cs typeface="Arial" pitchFamily="34" charset="0"/>
              </a:rPr>
              <a:t> </a:t>
            </a:r>
            <a:r>
              <a:rPr lang="en-US" sz="2400" dirty="0" err="1">
                <a:latin typeface="Arial" pitchFamily="34" charset="0"/>
                <a:cs typeface="Arial" pitchFamily="34" charset="0"/>
              </a:rPr>
              <a:t>dibandingkan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mengakses</a:t>
            </a:r>
            <a:r>
              <a:rPr lang="en-US" sz="2400" dirty="0">
                <a:latin typeface="Arial" pitchFamily="34" charset="0"/>
                <a:cs typeface="Arial" pitchFamily="34" charset="0"/>
              </a:rPr>
              <a:t> data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disk.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Ruang</a:t>
            </a:r>
            <a:r>
              <a:rPr lang="en-US" sz="2400" dirty="0">
                <a:solidFill>
                  <a:schemeClr val="bg2">
                    <a:lumMod val="40000"/>
                    <a:lumOff val="60000"/>
                  </a:schemeClr>
                </a:solidFill>
                <a:latin typeface="Arial" pitchFamily="34" charset="0"/>
                <a:cs typeface="Arial" pitchFamily="34" charset="0"/>
              </a:rPr>
              <a:t>  </a:t>
            </a:r>
            <a:r>
              <a:rPr lang="id-ID" sz="2400" dirty="0" err="1">
                <a:solidFill>
                  <a:schemeClr val="bg2">
                    <a:lumMod val="40000"/>
                    <a:lumOff val="60000"/>
                  </a:schemeClr>
                </a:solidFill>
                <a:latin typeface="Arial" pitchFamily="34" charset="0"/>
                <a:cs typeface="Arial" pitchFamily="34" charset="0"/>
              </a:rPr>
              <a:t>P</a:t>
            </a:r>
            <a:r>
              <a:rPr lang="en-US" sz="2400" dirty="0" err="1">
                <a:solidFill>
                  <a:schemeClr val="bg2">
                    <a:lumMod val="40000"/>
                    <a:lumOff val="60000"/>
                  </a:schemeClr>
                </a:solidFill>
                <a:latin typeface="Arial" pitchFamily="34" charset="0"/>
                <a:cs typeface="Arial" pitchFamily="34" charset="0"/>
              </a:rPr>
              <a:t>enyimpanan</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Ruang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berbentuk</a:t>
            </a:r>
            <a:r>
              <a:rPr lang="en-US" sz="2400" dirty="0">
                <a:latin typeface="Arial" pitchFamily="34" charset="0"/>
                <a:cs typeface="Arial" pitchFamily="34" charset="0"/>
              </a:rPr>
              <a:t> </a:t>
            </a:r>
            <a:r>
              <a:rPr lang="en-US" sz="2400" dirty="0" err="1">
                <a:latin typeface="Arial" pitchFamily="34" charset="0"/>
                <a:cs typeface="Arial" pitchFamily="34" charset="0"/>
              </a:rPr>
              <a:t>tetap</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dilepas.ruang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tetap</a:t>
            </a:r>
            <a:r>
              <a:rPr lang="en-US" sz="2400" dirty="0">
                <a:latin typeface="Arial" pitchFamily="34" charset="0"/>
                <a:cs typeface="Arial" pitchFamily="34" charset="0"/>
              </a:rPr>
              <a:t>(fixed storage)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ruang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yang </a:t>
            </a:r>
            <a:r>
              <a:rPr lang="en-US" sz="2400" dirty="0" err="1">
                <a:latin typeface="Arial" pitchFamily="34" charset="0"/>
                <a:cs typeface="Arial" pitchFamily="34" charset="0"/>
              </a:rPr>
              <a:t>terpasang</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permanen</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a:t>
            </a:r>
          </a:p>
          <a:p>
            <a:r>
              <a:rPr lang="en-US" sz="2400" dirty="0">
                <a:latin typeface="Arial" pitchFamily="34" charset="0"/>
                <a:cs typeface="Arial" pitchFamily="34" charset="0"/>
              </a:rPr>
              <a:t>Media </a:t>
            </a:r>
            <a:r>
              <a:rPr lang="en-US" sz="2400" dirty="0" err="1">
                <a:latin typeface="Arial" pitchFamily="34" charset="0"/>
                <a:cs typeface="Arial" pitchFamily="34" charset="0"/>
              </a:rPr>
              <a:t>penyimpanan</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dilepas</a:t>
            </a:r>
            <a:r>
              <a:rPr lang="en-US" sz="2400" dirty="0">
                <a:latin typeface="Arial" pitchFamily="34" charset="0"/>
                <a:cs typeface="Arial" pitchFamily="34" charset="0"/>
              </a:rPr>
              <a:t> (removable storage) </a:t>
            </a:r>
            <a:r>
              <a:rPr lang="en-US" sz="2400" dirty="0" err="1">
                <a:latin typeface="Arial" pitchFamily="34" charset="0"/>
                <a:cs typeface="Arial" pitchFamily="34" charset="0"/>
              </a:rPr>
              <a:t>biasanya</a:t>
            </a:r>
            <a:r>
              <a:rPr lang="en-US" sz="2400" dirty="0">
                <a:latin typeface="Arial" pitchFamily="34" charset="0"/>
                <a:cs typeface="Arial" pitchFamily="34" charset="0"/>
              </a:rPr>
              <a:t> </a:t>
            </a:r>
            <a:r>
              <a:rPr lang="en-US" sz="2400" dirty="0" err="1">
                <a:latin typeface="Arial" pitchFamily="34" charset="0"/>
                <a:cs typeface="Arial" pitchFamily="34" charset="0"/>
              </a:rPr>
              <a:t>berbentuk</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pita, disk, flash drive, CD </a:t>
            </a:r>
            <a:r>
              <a:rPr lang="en-US" sz="2400" dirty="0" err="1">
                <a:latin typeface="Arial" pitchFamily="34" charset="0"/>
                <a:cs typeface="Arial" pitchFamily="34" charset="0"/>
              </a:rPr>
              <a:t>dll</a:t>
            </a:r>
            <a:r>
              <a:rPr lang="en-US" sz="2400" dirty="0">
                <a:latin typeface="Arial" pitchFamily="34" charset="0"/>
                <a:cs typeface="Arial" pitchFamily="34"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Alat-alat</a:t>
            </a:r>
            <a:r>
              <a:rPr lang="en-US" sz="2400" dirty="0">
                <a:solidFill>
                  <a:schemeClr val="bg2">
                    <a:lumMod val="40000"/>
                    <a:lumOff val="60000"/>
                  </a:schemeClr>
                </a:solidFill>
                <a:latin typeface="Arial" pitchFamily="34" charset="0"/>
                <a:cs typeface="Arial" pitchFamily="34" charset="0"/>
              </a:rPr>
              <a:t> Input (Input Devices)</a:t>
            </a:r>
          </a:p>
        </p:txBody>
      </p:sp>
      <p:sp>
        <p:nvSpPr>
          <p:cNvPr id="3" name="Content Placeholder 2"/>
          <p:cNvSpPr>
            <a:spLocks noGrp="1"/>
          </p:cNvSpPr>
          <p:nvPr>
            <p:ph idx="1"/>
          </p:nvPr>
        </p:nvSpPr>
        <p:spPr>
          <a:xfrm>
            <a:off x="457200" y="1371600"/>
            <a:ext cx="8229600" cy="4525963"/>
          </a:xfrm>
        </p:spPr>
        <p:txBody>
          <a:bodyPr>
            <a:normAutofit/>
          </a:bodyPr>
          <a:lstStyle/>
          <a:p>
            <a:r>
              <a:rPr lang="en-US" sz="2400" dirty="0">
                <a:latin typeface="Arial" pitchFamily="34" charset="0"/>
                <a:cs typeface="Arial" pitchFamily="34" charset="0"/>
              </a:rPr>
              <a:t>Data yang </a:t>
            </a:r>
            <a:r>
              <a:rPr lang="en-US" sz="2400" dirty="0" err="1">
                <a:latin typeface="Arial" pitchFamily="34" charset="0"/>
                <a:cs typeface="Arial" pitchFamily="34" charset="0"/>
              </a:rPr>
              <a:t>diterima</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manusia</a:t>
            </a:r>
            <a:r>
              <a:rPr lang="en-US" sz="2400" dirty="0">
                <a:latin typeface="Arial" pitchFamily="34" charset="0"/>
                <a:cs typeface="Arial" pitchFamily="34" charset="0"/>
              </a:rPr>
              <a:t> ( Human-captured data) </a:t>
            </a:r>
            <a:r>
              <a:rPr lang="en-US" sz="2400" dirty="0" err="1">
                <a:latin typeface="Arial" pitchFamily="34" charset="0"/>
                <a:cs typeface="Arial" pitchFamily="34" charset="0"/>
              </a:rPr>
              <a:t>mengacu</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input yang </a:t>
            </a:r>
            <a:r>
              <a:rPr lang="en-US" sz="2400" dirty="0" err="1">
                <a:latin typeface="Arial" pitchFamily="34" charset="0"/>
                <a:cs typeface="Arial" pitchFamily="34" charset="0"/>
              </a:rPr>
              <a:t>diisi</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seseorang</a:t>
            </a:r>
            <a:r>
              <a:rPr lang="en-US" sz="2400" dirty="0">
                <a:latin typeface="Arial" pitchFamily="34" charset="0"/>
                <a:cs typeface="Arial" pitchFamily="34" charset="0"/>
              </a:rPr>
              <a:t> yang </a:t>
            </a:r>
            <a:r>
              <a:rPr lang="en-US" sz="2400" dirty="0" err="1">
                <a:latin typeface="Arial" pitchFamily="34" charset="0"/>
                <a:cs typeface="Arial" pitchFamily="34" charset="0"/>
              </a:rPr>
              <a:t>mengetik</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keyboard, </a:t>
            </a:r>
            <a:r>
              <a:rPr lang="en-US" sz="2400" dirty="0" err="1">
                <a:latin typeface="Arial" pitchFamily="34" charset="0"/>
                <a:cs typeface="Arial" pitchFamily="34" charset="0"/>
              </a:rPr>
              <a:t>menekan</a:t>
            </a:r>
            <a:r>
              <a:rPr lang="en-US" sz="2400" dirty="0">
                <a:latin typeface="Arial" pitchFamily="34" charset="0"/>
                <a:cs typeface="Arial" pitchFamily="34" charset="0"/>
              </a:rPr>
              <a:t> mouse, </a:t>
            </a:r>
            <a:r>
              <a:rPr lang="en-US" sz="2400" dirty="0" err="1">
                <a:latin typeface="Arial" pitchFamily="34" charset="0"/>
                <a:cs typeface="Arial" pitchFamily="34" charset="0"/>
              </a:rPr>
              <a:t>menyentuh</a:t>
            </a:r>
            <a:r>
              <a:rPr lang="en-US" sz="2400" dirty="0">
                <a:latin typeface="Arial" pitchFamily="34" charset="0"/>
                <a:cs typeface="Arial" pitchFamily="34" charset="0"/>
              </a:rPr>
              <a:t> monitor, </a:t>
            </a:r>
            <a:r>
              <a:rPr lang="en-US" sz="2400" dirty="0" err="1">
                <a:latin typeface="Arial" pitchFamily="34" charset="0"/>
                <a:cs typeface="Arial" pitchFamily="34" charset="0"/>
              </a:rPr>
              <a:t>berbicara</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mikrofon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interaksi</a:t>
            </a:r>
            <a:r>
              <a:rPr lang="en-US" sz="2400" dirty="0">
                <a:latin typeface="Arial" pitchFamily="34" charset="0"/>
                <a:cs typeface="Arial" pitchFamily="34" charset="0"/>
              </a:rPr>
              <a:t> lain yang </a:t>
            </a:r>
            <a:r>
              <a:rPr lang="en-US" sz="2400" dirty="0" err="1">
                <a:latin typeface="Arial" pitchFamily="34" charset="0"/>
                <a:cs typeface="Arial" pitchFamily="34" charset="0"/>
              </a:rPr>
              <a:t>serupa</a:t>
            </a:r>
            <a:r>
              <a:rPr lang="en-US" sz="2400" dirty="0">
                <a:latin typeface="Arial" pitchFamily="34" charset="0"/>
                <a:cs typeface="Arial" pitchFamily="34"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Alat-alat</a:t>
            </a:r>
            <a:r>
              <a:rPr lang="en-US" sz="2400" dirty="0">
                <a:solidFill>
                  <a:schemeClr val="bg2">
                    <a:lumMod val="40000"/>
                    <a:lumOff val="60000"/>
                  </a:schemeClr>
                </a:solidFill>
                <a:latin typeface="Arial" pitchFamily="34" charset="0"/>
                <a:cs typeface="Arial" pitchFamily="34" charset="0"/>
              </a:rPr>
              <a:t> Output (Output Devices)</a:t>
            </a:r>
          </a:p>
        </p:txBody>
      </p:sp>
      <p:sp>
        <p:nvSpPr>
          <p:cNvPr id="3" name="Content Placeholder 2"/>
          <p:cNvSpPr>
            <a:spLocks noGrp="1"/>
          </p:cNvSpPr>
          <p:nvPr>
            <p:ph idx="1"/>
          </p:nvPr>
        </p:nvSpPr>
        <p:spPr>
          <a:xfrm>
            <a:off x="457200" y="914400"/>
            <a:ext cx="8229600" cy="5943600"/>
          </a:xfrm>
        </p:spPr>
        <p:txBody>
          <a:bodyPr>
            <a:normAutofit/>
          </a:bodyPr>
          <a:lstStyle/>
          <a:p>
            <a:r>
              <a:rPr lang="en-US" sz="2400" dirty="0" err="1">
                <a:latin typeface="Arial" pitchFamily="34" charset="0"/>
                <a:cs typeface="Arial" pitchFamily="34" charset="0"/>
              </a:rPr>
              <a:t>Alat</a:t>
            </a:r>
            <a:r>
              <a:rPr lang="en-US" sz="2400" dirty="0">
                <a:latin typeface="Arial" pitchFamily="34" charset="0"/>
                <a:cs typeface="Arial" pitchFamily="34" charset="0"/>
              </a:rPr>
              <a:t> output yang paling </a:t>
            </a:r>
            <a:r>
              <a:rPr lang="en-US" sz="2400" dirty="0" err="1">
                <a:latin typeface="Arial" pitchFamily="34" charset="0"/>
                <a:cs typeface="Arial" pitchFamily="34" charset="0"/>
              </a:rPr>
              <a:t>dikenal</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monitor </a:t>
            </a:r>
            <a:r>
              <a:rPr lang="en-US" sz="2400" dirty="0" err="1">
                <a:latin typeface="Arial" pitchFamily="34" charset="0"/>
                <a:cs typeface="Arial" pitchFamily="34" charset="0"/>
              </a:rPr>
              <a:t>dan</a:t>
            </a:r>
            <a:r>
              <a:rPr lang="en-US" sz="2400" dirty="0">
                <a:latin typeface="Arial" pitchFamily="34" charset="0"/>
                <a:cs typeface="Arial" pitchFamily="34" charset="0"/>
              </a:rPr>
              <a:t> printer. </a:t>
            </a:r>
            <a:r>
              <a:rPr lang="en-US" sz="2400" dirty="0" err="1">
                <a:latin typeface="Arial" pitchFamily="34" charset="0"/>
                <a:cs typeface="Arial" pitchFamily="34" charset="0"/>
              </a:rPr>
              <a:t>Ukuran</a:t>
            </a:r>
            <a:r>
              <a:rPr lang="en-US" sz="2400" dirty="0">
                <a:latin typeface="Arial" pitchFamily="34" charset="0"/>
                <a:cs typeface="Arial" pitchFamily="34" charset="0"/>
              </a:rPr>
              <a:t> monitor </a:t>
            </a:r>
            <a:r>
              <a:rPr lang="en-US" sz="2400" dirty="0" err="1">
                <a:latin typeface="Arial" pitchFamily="34" charset="0"/>
                <a:cs typeface="Arial" pitchFamily="34" charset="0"/>
              </a:rPr>
              <a:t>diukur</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garis</a:t>
            </a:r>
            <a:r>
              <a:rPr lang="en-US" sz="2400" dirty="0">
                <a:latin typeface="Arial" pitchFamily="34" charset="0"/>
                <a:cs typeface="Arial" pitchFamily="34" charset="0"/>
              </a:rPr>
              <a:t> diagonal </a:t>
            </a:r>
            <a:r>
              <a:rPr lang="en-US" sz="2400" dirty="0" err="1">
                <a:latin typeface="Arial" pitchFamily="34" charset="0"/>
                <a:cs typeface="Arial" pitchFamily="34" charset="0"/>
              </a:rPr>
              <a:t>layar</a:t>
            </a:r>
            <a:r>
              <a:rPr lang="en-US" sz="2400" dirty="0">
                <a:latin typeface="Arial" pitchFamily="34" charset="0"/>
                <a:cs typeface="Arial" pitchFamily="34" charset="0"/>
              </a:rPr>
              <a:t>, monitor </a:t>
            </a:r>
            <a:r>
              <a:rPr lang="en-US" sz="2400" dirty="0" err="1">
                <a:latin typeface="Arial" pitchFamily="34" charset="0"/>
                <a:cs typeface="Arial" pitchFamily="34" charset="0"/>
              </a:rPr>
              <a:t>dengan</a:t>
            </a:r>
            <a:r>
              <a:rPr lang="en-US" sz="2400" dirty="0">
                <a:latin typeface="Arial" pitchFamily="34" charset="0"/>
                <a:cs typeface="Arial" pitchFamily="34" charset="0"/>
              </a:rPr>
              <a:t> diagonal </a:t>
            </a:r>
            <a:r>
              <a:rPr lang="en-US" sz="2400" dirty="0" err="1">
                <a:latin typeface="Arial" pitchFamily="34" charset="0"/>
                <a:cs typeface="Arial" pitchFamily="34" charset="0"/>
              </a:rPr>
              <a:t>berukuran</a:t>
            </a:r>
            <a:r>
              <a:rPr lang="en-US" sz="2400" dirty="0">
                <a:latin typeface="Arial" pitchFamily="34" charset="0"/>
                <a:cs typeface="Arial" pitchFamily="34" charset="0"/>
              </a:rPr>
              <a:t> 17 </a:t>
            </a:r>
            <a:r>
              <a:rPr lang="en-US" sz="2400" dirty="0" err="1">
                <a:latin typeface="Arial" pitchFamily="34" charset="0"/>
                <a:cs typeface="Arial" pitchFamily="34" charset="0"/>
              </a:rPr>
              <a:t>dan</a:t>
            </a:r>
            <a:r>
              <a:rPr lang="en-US" sz="2400" dirty="0">
                <a:latin typeface="Arial" pitchFamily="34" charset="0"/>
                <a:cs typeface="Arial" pitchFamily="34" charset="0"/>
              </a:rPr>
              <a:t> 19 </a:t>
            </a:r>
            <a:r>
              <a:rPr lang="en-US" sz="2400" dirty="0" err="1">
                <a:latin typeface="Arial" pitchFamily="34" charset="0"/>
                <a:cs typeface="Arial" pitchFamily="34" charset="0"/>
              </a:rPr>
              <a:t>inci</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hal</a:t>
            </a:r>
            <a:r>
              <a:rPr lang="en-US" sz="2400" dirty="0">
                <a:latin typeface="Arial" pitchFamily="34" charset="0"/>
                <a:cs typeface="Arial" pitchFamily="34" charset="0"/>
              </a:rPr>
              <a:t> yang </a:t>
            </a:r>
            <a:r>
              <a:rPr lang="en-US" sz="2400" dirty="0" err="1">
                <a:latin typeface="Arial" pitchFamily="34" charset="0"/>
                <a:cs typeface="Arial" pitchFamily="34" charset="0"/>
              </a:rPr>
              <a:t>umum</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komputer-komputer</a:t>
            </a:r>
            <a:r>
              <a:rPr lang="en-US" sz="2400" dirty="0">
                <a:latin typeface="Arial" pitchFamily="34" charset="0"/>
                <a:cs typeface="Arial" pitchFamily="34" charset="0"/>
              </a:rPr>
              <a:t> yang </a:t>
            </a:r>
            <a:r>
              <a:rPr lang="en-US" sz="2400" dirty="0" err="1">
                <a:latin typeface="Arial" pitchFamily="34" charset="0"/>
                <a:cs typeface="Arial" pitchFamily="34" charset="0"/>
              </a:rPr>
              <a:t>populer</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saat</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Monitor </a:t>
            </a:r>
            <a:r>
              <a:rPr lang="en-US" sz="2400" dirty="0" err="1">
                <a:latin typeface="Arial" pitchFamily="34" charset="0"/>
                <a:cs typeface="Arial" pitchFamily="34" charset="0"/>
              </a:rPr>
              <a:t>layar</a:t>
            </a:r>
            <a:r>
              <a:rPr lang="en-US" sz="2400" dirty="0">
                <a:latin typeface="Arial" pitchFamily="34" charset="0"/>
                <a:cs typeface="Arial" pitchFamily="34" charset="0"/>
              </a:rPr>
              <a:t> </a:t>
            </a:r>
            <a:r>
              <a:rPr lang="en-US" sz="2400" dirty="0" err="1">
                <a:latin typeface="Arial" pitchFamily="34" charset="0"/>
                <a:cs typeface="Arial" pitchFamily="34" charset="0"/>
              </a:rPr>
              <a:t>datar</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praktis</a:t>
            </a:r>
            <a:r>
              <a:rPr lang="en-US" sz="2400" dirty="0">
                <a:latin typeface="Arial" pitchFamily="34" charset="0"/>
                <a:cs typeface="Arial" pitchFamily="34" charset="0"/>
              </a:rPr>
              <a:t> </a:t>
            </a:r>
            <a:r>
              <a:rPr lang="en-US" sz="2400" dirty="0" err="1">
                <a:latin typeface="Arial" pitchFamily="34" charset="0"/>
                <a:cs typeface="Arial" pitchFamily="34" charset="0"/>
              </a:rPr>
              <a:t>namun</a:t>
            </a:r>
            <a:r>
              <a:rPr lang="en-US" sz="2400" dirty="0">
                <a:latin typeface="Arial" pitchFamily="34" charset="0"/>
                <a:cs typeface="Arial" pitchFamily="34" charset="0"/>
              </a:rPr>
              <a:t> </a:t>
            </a:r>
            <a:r>
              <a:rPr lang="en-US" sz="2400" dirty="0" err="1">
                <a:latin typeface="Arial" pitchFamily="34" charset="0"/>
                <a:cs typeface="Arial" pitchFamily="34" charset="0"/>
              </a:rPr>
              <a:t>harganya</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mahal</a:t>
            </a:r>
            <a:r>
              <a:rPr lang="en-US" sz="2400" dirty="0">
                <a:latin typeface="Arial" pitchFamily="34" charset="0"/>
                <a:cs typeface="Arial" pitchFamily="34" charset="0"/>
              </a:rPr>
              <a:t> </a:t>
            </a:r>
            <a:r>
              <a:rPr lang="en-US" sz="2400" dirty="0" err="1">
                <a:latin typeface="Arial" pitchFamily="34" charset="0"/>
                <a:cs typeface="Arial" pitchFamily="34" charset="0"/>
              </a:rPr>
              <a:t>daripada</a:t>
            </a:r>
            <a:r>
              <a:rPr lang="en-US" sz="2400" dirty="0">
                <a:latin typeface="Arial" pitchFamily="34" charset="0"/>
                <a:cs typeface="Arial" pitchFamily="34" charset="0"/>
              </a:rPr>
              <a:t> monitor </a:t>
            </a:r>
            <a:r>
              <a:rPr lang="en-US" sz="2400" dirty="0" err="1">
                <a:latin typeface="Arial" pitchFamily="34" charset="0"/>
                <a:cs typeface="Arial" pitchFamily="34" charset="0"/>
              </a:rPr>
              <a:t>tradisional</a:t>
            </a:r>
            <a:r>
              <a:rPr lang="en-US" sz="2400" dirty="0">
                <a:latin typeface="Arial" pitchFamily="34" charset="0"/>
                <a:cs typeface="Arial" pitchFamily="34" charset="0"/>
              </a:rPr>
              <a:t>.</a:t>
            </a:r>
            <a:endParaRPr lang="id-ID" sz="2400" dirty="0">
              <a:latin typeface="Arial" pitchFamily="34" charset="0"/>
              <a:cs typeface="Arial" pitchFamily="34" charset="0"/>
            </a:endParaRPr>
          </a:p>
          <a:p>
            <a:r>
              <a:rPr lang="en-US" sz="2400" dirty="0">
                <a:latin typeface="Arial" pitchFamily="34" charset="0"/>
                <a:cs typeface="Arial" pitchFamily="34" charset="0"/>
              </a:rPr>
              <a:t>Printer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keunggulan</a:t>
            </a:r>
            <a:r>
              <a:rPr lang="en-US" sz="2400" dirty="0">
                <a:latin typeface="Arial" pitchFamily="34" charset="0"/>
                <a:cs typeface="Arial" pitchFamily="34" charset="0"/>
              </a:rPr>
              <a:t> yang </a:t>
            </a:r>
            <a:r>
              <a:rPr lang="en-US" sz="2400" dirty="0" err="1">
                <a:latin typeface="Arial" pitchFamily="34" charset="0"/>
                <a:cs typeface="Arial" pitchFamily="34" charset="0"/>
              </a:rPr>
              <a:t>serupa</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monitor. </a:t>
            </a:r>
            <a:r>
              <a:rPr lang="en-US" sz="2400" dirty="0" err="1">
                <a:latin typeface="Arial" pitchFamily="34" charset="0"/>
                <a:cs typeface="Arial" pitchFamily="34" charset="0"/>
              </a:rPr>
              <a:t>Perubahan</a:t>
            </a:r>
            <a:r>
              <a:rPr lang="en-US" sz="2400" dirty="0">
                <a:latin typeface="Arial" pitchFamily="34" charset="0"/>
                <a:cs typeface="Arial" pitchFamily="34" charset="0"/>
              </a:rPr>
              <a:t>- </a:t>
            </a:r>
            <a:r>
              <a:rPr lang="en-US" sz="2400" dirty="0" err="1">
                <a:latin typeface="Arial" pitchFamily="34" charset="0"/>
                <a:cs typeface="Arial" pitchFamily="34" charset="0"/>
              </a:rPr>
              <a:t>perubahan</a:t>
            </a:r>
            <a:r>
              <a:rPr lang="en-US" sz="2400" dirty="0">
                <a:latin typeface="Arial" pitchFamily="34" charset="0"/>
                <a:cs typeface="Arial" pitchFamily="34" charset="0"/>
              </a:rPr>
              <a:t> </a:t>
            </a:r>
            <a:r>
              <a:rPr lang="en-US" sz="2400" dirty="0" err="1">
                <a:latin typeface="Arial" pitchFamily="34" charset="0"/>
                <a:cs typeface="Arial" pitchFamily="34" charset="0"/>
              </a:rPr>
              <a:t>penting</a:t>
            </a:r>
            <a:r>
              <a:rPr lang="en-US" sz="2400" dirty="0">
                <a:latin typeface="Arial" pitchFamily="34" charset="0"/>
                <a:cs typeface="Arial" pitchFamily="34" charset="0"/>
              </a:rPr>
              <a:t> printer </a:t>
            </a:r>
            <a:r>
              <a:rPr lang="en-US" sz="2400" dirty="0" err="1">
                <a:latin typeface="Arial" pitchFamily="34" charset="0"/>
                <a:cs typeface="Arial" pitchFamily="34" charset="0"/>
              </a:rPr>
              <a:t>terjadi</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bidang</a:t>
            </a:r>
            <a:r>
              <a:rPr lang="en-US" sz="2400" dirty="0">
                <a:latin typeface="Arial" pitchFamily="34" charset="0"/>
                <a:cs typeface="Arial" pitchFamily="34" charset="0"/>
              </a:rPr>
              <a:t> </a:t>
            </a:r>
            <a:r>
              <a:rPr lang="en-US" sz="2400" dirty="0" err="1">
                <a:latin typeface="Arial" pitchFamily="34" charset="0"/>
                <a:cs typeface="Arial" pitchFamily="34" charset="0"/>
              </a:rPr>
              <a:t>resolusi</a:t>
            </a:r>
            <a:r>
              <a:rPr lang="en-US" sz="2400" dirty="0">
                <a:latin typeface="Arial" pitchFamily="34" charset="0"/>
                <a:cs typeface="Arial" pitchFamily="34" charset="0"/>
              </a:rPr>
              <a:t> </a:t>
            </a:r>
            <a:r>
              <a:rPr lang="en-US" sz="2400" dirty="0" err="1">
                <a:latin typeface="Arial" pitchFamily="34" charset="0"/>
                <a:cs typeface="Arial" pitchFamily="34" charset="0"/>
              </a:rPr>
              <a:t>pencetakan</a:t>
            </a:r>
            <a:r>
              <a:rPr lang="en-US" sz="2400" dirty="0">
                <a:latin typeface="Arial" pitchFamily="34" charset="0"/>
                <a:cs typeface="Arial" pitchFamily="34" charset="0"/>
              </a:rPr>
              <a:t> ,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pencetakan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warna</a:t>
            </a:r>
            <a:r>
              <a:rPr lang="en-US" sz="2400" dirty="0">
                <a:latin typeface="Arial" pitchFamily="34" charset="0"/>
                <a:cs typeface="Arial" pitchFamily="34" charset="0"/>
              </a:rPr>
              <a:t>. </a:t>
            </a:r>
            <a:r>
              <a:rPr lang="en-US" sz="2400" dirty="0" err="1">
                <a:latin typeface="Arial" pitchFamily="34" charset="0"/>
                <a:cs typeface="Arial" pitchFamily="34" charset="0"/>
              </a:rPr>
              <a:t>Ada</a:t>
            </a:r>
            <a:r>
              <a:rPr lang="en-US" sz="2400" dirty="0">
                <a:latin typeface="Arial" pitchFamily="34" charset="0"/>
                <a:cs typeface="Arial" pitchFamily="34" charset="0"/>
              </a:rPr>
              <a:t> </a:t>
            </a:r>
            <a:r>
              <a:rPr lang="en-US" sz="2400" dirty="0" err="1">
                <a:latin typeface="Arial" pitchFamily="34" charset="0"/>
                <a:cs typeface="Arial" pitchFamily="34" charset="0"/>
              </a:rPr>
              <a:t>dua</a:t>
            </a:r>
            <a:r>
              <a:rPr lang="en-US" sz="2400" dirty="0">
                <a:latin typeface="Arial" pitchFamily="34" charset="0"/>
                <a:cs typeface="Arial" pitchFamily="34" charset="0"/>
              </a:rPr>
              <a:t> </a:t>
            </a:r>
            <a:r>
              <a:rPr lang="en-US" sz="2400" dirty="0" err="1">
                <a:latin typeface="Arial" pitchFamily="34" charset="0"/>
                <a:cs typeface="Arial" pitchFamily="34" charset="0"/>
              </a:rPr>
              <a:t>jenis</a:t>
            </a:r>
            <a:r>
              <a:rPr lang="en-US" sz="2400" dirty="0">
                <a:latin typeface="Arial" pitchFamily="34" charset="0"/>
                <a:cs typeface="Arial" pitchFamily="34" charset="0"/>
              </a:rPr>
              <a:t> printer </a:t>
            </a:r>
            <a:r>
              <a:rPr lang="en-US" sz="2400" dirty="0" err="1">
                <a:latin typeface="Arial" pitchFamily="34" charset="0"/>
                <a:cs typeface="Arial" pitchFamily="34" charset="0"/>
              </a:rPr>
              <a:t>saat</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yaitu</a:t>
            </a:r>
            <a:r>
              <a:rPr lang="en-US" sz="2400" dirty="0">
                <a:latin typeface="Arial" pitchFamily="34" charset="0"/>
                <a:cs typeface="Arial" pitchFamily="34" charset="0"/>
              </a:rPr>
              <a:t>, Printer laser </a:t>
            </a:r>
            <a:r>
              <a:rPr lang="en-US" sz="2400" dirty="0" err="1">
                <a:latin typeface="Arial" pitchFamily="34" charset="0"/>
                <a:cs typeface="Arial" pitchFamily="34" charset="0"/>
              </a:rPr>
              <a:t>dan</a:t>
            </a:r>
            <a:r>
              <a:rPr lang="en-US" sz="2400" dirty="0">
                <a:latin typeface="Arial" pitchFamily="34" charset="0"/>
                <a:cs typeface="Arial" pitchFamily="34" charset="0"/>
              </a:rPr>
              <a:t> Printer </a:t>
            </a:r>
            <a:r>
              <a:rPr lang="en-US" sz="2400" dirty="0" err="1">
                <a:latin typeface="Arial" pitchFamily="34" charset="0"/>
                <a:cs typeface="Arial" pitchFamily="34" charset="0"/>
              </a:rPr>
              <a:t>tinta</a:t>
            </a:r>
            <a:r>
              <a:rPr lang="en-US" sz="2400" dirty="0">
                <a:latin typeface="Arial" pitchFamily="34" charset="0"/>
                <a:cs typeface="Arial" pitchFamily="34" charset="0"/>
              </a:rPr>
              <a:t> yang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keunggulan</a:t>
            </a:r>
            <a:r>
              <a:rPr lang="en-US" sz="2400" dirty="0">
                <a:latin typeface="Arial" pitchFamily="34" charset="0"/>
                <a:cs typeface="Arial" pitchFamily="34" charset="0"/>
              </a:rPr>
              <a:t> </a:t>
            </a:r>
            <a:r>
              <a:rPr lang="en-US" sz="2400" dirty="0" err="1">
                <a:latin typeface="Arial" pitchFamily="34" charset="0"/>
                <a:cs typeface="Arial" pitchFamily="34" charset="0"/>
              </a:rPr>
              <a:t>masing-masing</a:t>
            </a:r>
            <a:r>
              <a:rPr lang="en-US" sz="2400" dirty="0">
                <a:latin typeface="Arial" pitchFamily="34" charset="0"/>
                <a:cs typeface="Arial" pitchFamily="34" charset="0"/>
              </a:rPr>
              <a:t>. </a:t>
            </a:r>
          </a:p>
          <a:p>
            <a:endParaRPr lang="en-US" sz="24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Alat-alat</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Komputasi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Pribadi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Seluler</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Pesan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Video </a:t>
            </a:r>
            <a:r>
              <a:rPr lang="en-US" sz="2400" dirty="0" err="1">
                <a:latin typeface="Arial" pitchFamily="34" charset="0"/>
                <a:cs typeface="Arial" pitchFamily="34" charset="0"/>
              </a:rPr>
              <a:t>Interaktif</a:t>
            </a:r>
            <a:r>
              <a:rPr lang="en-US" sz="2400" dirty="0">
                <a:latin typeface="Arial" pitchFamily="34" charset="0"/>
                <a:cs typeface="Arial" pitchFamily="34" charset="0"/>
              </a:rPr>
              <a:t>.</a:t>
            </a:r>
          </a:p>
          <a:p>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seluler</a:t>
            </a:r>
            <a:r>
              <a:rPr lang="en-US" sz="2400" dirty="0">
                <a:latin typeface="Arial" pitchFamily="34" charset="0"/>
                <a:cs typeface="Arial" pitchFamily="34" charset="0"/>
              </a:rPr>
              <a:t> </a:t>
            </a:r>
            <a:r>
              <a:rPr lang="en-US" sz="2400" dirty="0" err="1">
                <a:latin typeface="Arial" pitchFamily="34" charset="0"/>
                <a:cs typeface="Arial" pitchFamily="34" charset="0"/>
              </a:rPr>
              <a:t>cerdas</a:t>
            </a:r>
            <a:r>
              <a:rPr lang="en-US" sz="2400" dirty="0">
                <a:latin typeface="Arial" pitchFamily="34" charset="0"/>
                <a:cs typeface="Arial" pitchFamily="34" charset="0"/>
              </a:rPr>
              <a:t>.</a:t>
            </a:r>
          </a:p>
          <a:p>
            <a:r>
              <a:rPr lang="en-US" sz="2400" dirty="0" err="1">
                <a:latin typeface="Arial" pitchFamily="34" charset="0"/>
                <a:cs typeface="Arial" pitchFamily="34" charset="0"/>
              </a:rPr>
              <a:t>Jaringan</a:t>
            </a:r>
            <a:r>
              <a:rPr lang="en-US" sz="2400" dirty="0">
                <a:latin typeface="Arial" pitchFamily="34" charset="0"/>
                <a:cs typeface="Arial" pitchFamily="34" charset="0"/>
              </a:rPr>
              <a:t> </a:t>
            </a:r>
            <a:r>
              <a:rPr lang="en-US" sz="2400" dirty="0" err="1">
                <a:latin typeface="Arial" pitchFamily="34" charset="0"/>
                <a:cs typeface="Arial" pitchFamily="34" charset="0"/>
              </a:rPr>
              <a:t>rumah</a:t>
            </a:r>
            <a:r>
              <a:rPr lang="en-US" sz="2400" dirty="0">
                <a:latin typeface="Arial" pitchFamily="34" charset="0"/>
                <a:cs typeface="Arial"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err="1">
                <a:solidFill>
                  <a:schemeClr val="bg2">
                    <a:lumMod val="40000"/>
                    <a:lumOff val="60000"/>
                  </a:schemeClr>
                </a:solidFill>
                <a:latin typeface="Arial" pitchFamily="34" charset="0"/>
                <a:cs typeface="Arial" pitchFamily="34" charset="0"/>
              </a:rPr>
              <a:t>Peranti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Lunak</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Sistem</a:t>
            </a:r>
            <a:r>
              <a:rPr lang="en-US" sz="2400" dirty="0">
                <a:solidFill>
                  <a:schemeClr val="bg2">
                    <a:lumMod val="40000"/>
                    <a:lumOff val="60000"/>
                  </a:schemeClr>
                </a:solidFill>
                <a:latin typeface="Arial" pitchFamily="34" charset="0"/>
                <a:cs typeface="Arial" pitchFamily="34" charset="0"/>
              </a:rPr>
              <a:t> (system software)</a:t>
            </a:r>
            <a:br>
              <a:rPr lang="en-US" sz="3000" dirty="0">
                <a:solidFill>
                  <a:schemeClr val="bg2">
                    <a:lumMod val="40000"/>
                    <a:lumOff val="60000"/>
                  </a:schemeClr>
                </a:solidFill>
                <a:latin typeface="Arial Black" pitchFamily="34" charset="0"/>
              </a:rPr>
            </a:br>
            <a:endParaRPr lang="en-US" sz="3000" dirty="0">
              <a:solidFill>
                <a:schemeClr val="bg2">
                  <a:lumMod val="40000"/>
                  <a:lumOff val="60000"/>
                </a:schemeClr>
              </a:solidFill>
              <a:latin typeface="Arial Black"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yang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juga</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operasi</a:t>
            </a:r>
            <a:r>
              <a:rPr lang="en-US" sz="2400" dirty="0">
                <a:latin typeface="Arial" pitchFamily="34" charset="0"/>
                <a:cs typeface="Arial" pitchFamily="34" charset="0"/>
              </a:rPr>
              <a:t>, </a:t>
            </a:r>
            <a:r>
              <a:rPr lang="en-US" sz="2400" dirty="0" err="1">
                <a:latin typeface="Arial" pitchFamily="34" charset="0"/>
                <a:cs typeface="Arial" pitchFamily="34" charset="0"/>
              </a:rPr>
              <a:t>menjalankan</a:t>
            </a:r>
            <a:r>
              <a:rPr lang="en-US" sz="2400" dirty="0">
                <a:latin typeface="Arial" pitchFamily="34" charset="0"/>
                <a:cs typeface="Arial" pitchFamily="34" charset="0"/>
              </a:rPr>
              <a:t> </a:t>
            </a:r>
            <a:r>
              <a:rPr lang="en-US" sz="2400" dirty="0" err="1">
                <a:latin typeface="Arial" pitchFamily="34" charset="0"/>
                <a:cs typeface="Arial" pitchFamily="34" charset="0"/>
              </a:rPr>
              <a:t>tugas-tugas</a:t>
            </a:r>
            <a:r>
              <a:rPr lang="en-US" sz="2400" dirty="0">
                <a:latin typeface="Arial" pitchFamily="34" charset="0"/>
                <a:cs typeface="Arial" pitchFamily="34" charset="0"/>
              </a:rPr>
              <a:t> </a:t>
            </a:r>
            <a:r>
              <a:rPr lang="en-US" sz="2400" dirty="0" err="1">
                <a:latin typeface="Arial" pitchFamily="34" charset="0"/>
                <a:cs typeface="Arial" pitchFamily="34" charset="0"/>
              </a:rPr>
              <a:t>mendasar</a:t>
            </a:r>
            <a:r>
              <a:rPr lang="en-US" sz="2400" dirty="0">
                <a:latin typeface="Arial" pitchFamily="34" charset="0"/>
                <a:cs typeface="Arial" pitchFamily="34" charset="0"/>
              </a:rPr>
              <a:t> yang </a:t>
            </a:r>
            <a:r>
              <a:rPr lang="en-US" sz="2400" dirty="0" err="1">
                <a:latin typeface="Arial" pitchFamily="34" charset="0"/>
                <a:cs typeface="Arial" pitchFamily="34" charset="0"/>
              </a:rPr>
              <a:t>dibutuhkan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seluruh</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tertentu</a:t>
            </a:r>
            <a:r>
              <a:rPr lang="en-US" sz="2400" dirty="0">
                <a:latin typeface="Arial" pitchFamily="34" charset="0"/>
                <a:cs typeface="Arial" pitchFamily="34" charset="0"/>
              </a:rPr>
              <a:t>. </a:t>
            </a:r>
            <a:r>
              <a:rPr lang="en-US" sz="2400" dirty="0" err="1">
                <a:latin typeface="Arial" pitchFamily="34" charset="0"/>
                <a:cs typeface="Arial" pitchFamily="34" charset="0"/>
              </a:rPr>
              <a:t>Tugas–tugas</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berhubungan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keras</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bukan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yang </a:t>
            </a:r>
            <a:r>
              <a:rPr lang="en-US" sz="2400" dirty="0" err="1">
                <a:latin typeface="Arial" pitchFamily="34" charset="0"/>
                <a:cs typeface="Arial" pitchFamily="34" charset="0"/>
              </a:rPr>
              <a:t>dikerjakan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Peranti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Lunak</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Aplikasi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a:t>
            </a:r>
            <a:r>
              <a:rPr lang="en-US" sz="2400" dirty="0" err="1">
                <a:latin typeface="Arial" pitchFamily="34" charset="0"/>
                <a:cs typeface="Arial" pitchFamily="34" charset="0"/>
              </a:rPr>
              <a:t>Siap</a:t>
            </a:r>
            <a:r>
              <a:rPr lang="en-US" sz="2400" dirty="0">
                <a:latin typeface="Arial" pitchFamily="34" charset="0"/>
                <a:cs typeface="Arial" pitchFamily="34" charset="0"/>
              </a:rPr>
              <a:t> </a:t>
            </a:r>
            <a:r>
              <a:rPr lang="en-US" sz="2400" dirty="0" err="1">
                <a:latin typeface="Arial" pitchFamily="34" charset="0"/>
                <a:cs typeface="Arial" pitchFamily="34" charset="0"/>
              </a:rPr>
              <a:t>Pakai</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diprogram</a:t>
            </a:r>
            <a:r>
              <a:rPr lang="en-US" sz="2400" dirty="0">
                <a:latin typeface="Arial" pitchFamily="34" charset="0"/>
                <a:cs typeface="Arial" pitchFamily="34" charset="0"/>
              </a:rPr>
              <a:t> </a:t>
            </a:r>
            <a:r>
              <a:rPr lang="en-US" sz="2400" dirty="0" err="1">
                <a:latin typeface="Arial" pitchFamily="34" charset="0"/>
                <a:cs typeface="Arial" pitchFamily="34" charset="0"/>
              </a:rPr>
              <a:t>sebelumnya</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penghitungan</a:t>
            </a:r>
            <a:r>
              <a:rPr lang="en-US" sz="2400" dirty="0">
                <a:latin typeface="Arial" pitchFamily="34" charset="0"/>
                <a:cs typeface="Arial" pitchFamily="34" charset="0"/>
              </a:rPr>
              <a:t> </a:t>
            </a:r>
            <a:r>
              <a:rPr lang="en-US" sz="2400" dirty="0" err="1">
                <a:latin typeface="Arial" pitchFamily="34" charset="0"/>
                <a:cs typeface="Arial" pitchFamily="34" charset="0"/>
              </a:rPr>
              <a:t>pajak</a:t>
            </a:r>
            <a:r>
              <a:rPr lang="en-US" sz="2400" dirty="0">
                <a:latin typeface="Arial" pitchFamily="34" charset="0"/>
                <a:cs typeface="Arial" pitchFamily="34" charset="0"/>
              </a:rPr>
              <a:t>, </a:t>
            </a:r>
            <a:r>
              <a:rPr lang="en-US" sz="2400" dirty="0" err="1">
                <a:latin typeface="Arial" pitchFamily="34" charset="0"/>
                <a:cs typeface="Arial" pitchFamily="34" charset="0"/>
              </a:rPr>
              <a:t>akuntansi</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penggajian</a:t>
            </a:r>
            <a:r>
              <a:rPr lang="en-US" sz="2400" dirty="0">
                <a:latin typeface="Arial" pitchFamily="34" charset="0"/>
                <a:cs typeface="Arial" pitchFamily="34" charset="0"/>
              </a:rPr>
              <a:t>, </a:t>
            </a:r>
            <a:r>
              <a:rPr lang="en-US" sz="2400" dirty="0" err="1">
                <a:latin typeface="Arial" pitchFamily="34" charset="0"/>
                <a:cs typeface="Arial" pitchFamily="34" charset="0"/>
              </a:rPr>
              <a:t>penyusutan</a:t>
            </a:r>
            <a:r>
              <a:rPr lang="en-US" sz="2400" dirty="0">
                <a:latin typeface="Arial" pitchFamily="34" charset="0"/>
                <a:cs typeface="Arial" pitchFamily="34" charset="0"/>
              </a:rPr>
              <a:t> </a:t>
            </a:r>
            <a:r>
              <a:rPr lang="en-US" sz="2400" dirty="0" err="1">
                <a:latin typeface="Arial" pitchFamily="34" charset="0"/>
                <a:cs typeface="Arial" pitchFamily="34" charset="0"/>
              </a:rPr>
              <a:t>aset</a:t>
            </a:r>
            <a:r>
              <a:rPr lang="en-US" sz="2400" dirty="0">
                <a:latin typeface="Arial" pitchFamily="34" charset="0"/>
                <a:cs typeface="Arial" pitchFamily="34" charset="0"/>
              </a:rPr>
              <a:t> </a:t>
            </a:r>
            <a:r>
              <a:rPr lang="en-US" sz="2400" dirty="0" err="1">
                <a:latin typeface="Arial" pitchFamily="34" charset="0"/>
                <a:cs typeface="Arial" pitchFamily="34" charset="0"/>
              </a:rPr>
              <a:t>tetap</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banyak</a:t>
            </a:r>
            <a:r>
              <a:rPr lang="en-US" sz="2400" dirty="0">
                <a:latin typeface="Arial" pitchFamily="34" charset="0"/>
                <a:cs typeface="Arial" pitchFamily="34" charset="0"/>
              </a:rPr>
              <a:t> </a:t>
            </a:r>
            <a:r>
              <a:rPr lang="en-US" sz="2400" dirty="0" err="1">
                <a:latin typeface="Arial" pitchFamily="34" charset="0"/>
                <a:cs typeface="Arial" pitchFamily="34" charset="0"/>
              </a:rPr>
              <a:t>transaksi-transaksi</a:t>
            </a:r>
            <a:r>
              <a:rPr lang="en-US" sz="2400" dirty="0">
                <a:latin typeface="Arial" pitchFamily="34" charset="0"/>
                <a:cs typeface="Arial" pitchFamily="34" charset="0"/>
              </a:rPr>
              <a:t> </a:t>
            </a:r>
            <a:r>
              <a:rPr lang="en-US" sz="2400" dirty="0" err="1">
                <a:latin typeface="Arial" pitchFamily="34" charset="0"/>
                <a:cs typeface="Arial" pitchFamily="34" charset="0"/>
              </a:rPr>
              <a:t>bisnis</a:t>
            </a:r>
            <a:r>
              <a:rPr lang="en-US" sz="2400" dirty="0">
                <a:latin typeface="Arial" pitchFamily="34" charset="0"/>
                <a:cs typeface="Arial" pitchFamily="34" charset="0"/>
              </a:rPr>
              <a:t> </a:t>
            </a:r>
            <a:r>
              <a:rPr lang="en-US" sz="2400" dirty="0" err="1">
                <a:latin typeface="Arial" pitchFamily="34" charset="0"/>
                <a:cs typeface="Arial" pitchFamily="34" charset="0"/>
              </a:rPr>
              <a:t>lainnya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transaksi</a:t>
            </a:r>
            <a:r>
              <a:rPr lang="en-US" sz="2400" dirty="0">
                <a:latin typeface="Arial" pitchFamily="34" charset="0"/>
                <a:cs typeface="Arial" pitchFamily="34" charset="0"/>
              </a:rPr>
              <a:t> </a:t>
            </a:r>
            <a:r>
              <a:rPr lang="en-US" sz="2400" dirty="0" err="1">
                <a:latin typeface="Arial" pitchFamily="34" charset="0"/>
                <a:cs typeface="Arial" pitchFamily="34" charset="0"/>
              </a:rPr>
              <a:t>standar</a:t>
            </a:r>
            <a:r>
              <a:rPr lang="en-US" sz="2400" dirty="0">
                <a:latin typeface="Arial" pitchFamily="34" charset="0"/>
                <a:cs typeface="Arial" pitchFamily="34"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Keuntungan</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Peranti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Lunak</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Siap</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Pakai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siap</a:t>
            </a:r>
            <a:r>
              <a:rPr lang="en-US" sz="2400" dirty="0">
                <a:latin typeface="Arial" pitchFamily="34" charset="0"/>
                <a:cs typeface="Arial" pitchFamily="34" charset="0"/>
              </a:rPr>
              <a:t> </a:t>
            </a:r>
            <a:r>
              <a:rPr lang="en-US" sz="2400" dirty="0" err="1">
                <a:latin typeface="Arial" pitchFamily="34" charset="0"/>
                <a:cs typeface="Arial" pitchFamily="34" charset="0"/>
              </a:rPr>
              <a:t>pakai</a:t>
            </a:r>
            <a:r>
              <a:rPr lang="en-US" sz="2400" dirty="0">
                <a:latin typeface="Arial" pitchFamily="34" charset="0"/>
                <a:cs typeface="Arial" pitchFamily="34" charset="0"/>
              </a:rPr>
              <a:t> </a:t>
            </a:r>
            <a:r>
              <a:rPr lang="en-US" sz="2400" dirty="0" err="1">
                <a:latin typeface="Arial" pitchFamily="34" charset="0"/>
                <a:cs typeface="Arial" pitchFamily="34" charset="0"/>
              </a:rPr>
              <a:t>telah</a:t>
            </a:r>
            <a:r>
              <a:rPr lang="en-US" sz="2400" dirty="0">
                <a:latin typeface="Arial" pitchFamily="34" charset="0"/>
                <a:cs typeface="Arial" pitchFamily="34" charset="0"/>
              </a:rPr>
              <a:t> </a:t>
            </a:r>
            <a:r>
              <a:rPr lang="en-US" sz="2400" dirty="0" err="1">
                <a:latin typeface="Arial" pitchFamily="34" charset="0"/>
                <a:cs typeface="Arial" pitchFamily="34" charset="0"/>
              </a:rPr>
              <a:t>langsung</a:t>
            </a:r>
            <a:r>
              <a:rPr lang="en-US" sz="2400" dirty="0">
                <a:latin typeface="Arial" pitchFamily="34" charset="0"/>
                <a:cs typeface="Arial" pitchFamily="34" charset="0"/>
              </a:rPr>
              <a:t> </a:t>
            </a:r>
            <a:r>
              <a:rPr lang="en-US" sz="2400" dirty="0" err="1">
                <a:latin typeface="Arial" pitchFamily="34" charset="0"/>
                <a:cs typeface="Arial" pitchFamily="34" charset="0"/>
              </a:rPr>
              <a:t>tersedia</a:t>
            </a:r>
            <a:r>
              <a:rPr lang="en-US" sz="2400" dirty="0">
                <a:latin typeface="Arial" pitchFamily="34" charset="0"/>
                <a:cs typeface="Arial" pitchFamily="34" charset="0"/>
              </a:rPr>
              <a:t>. </a:t>
            </a:r>
            <a:r>
              <a:rPr lang="en-US" sz="2400" dirty="0" err="1">
                <a:latin typeface="Arial" pitchFamily="34" charset="0"/>
                <a:cs typeface="Arial" pitchFamily="34" charset="0"/>
              </a:rPr>
              <a:t>Bisnis</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harus</a:t>
            </a:r>
            <a:r>
              <a:rPr lang="en-US" sz="2400" dirty="0">
                <a:latin typeface="Arial" pitchFamily="34" charset="0"/>
                <a:cs typeface="Arial" pitchFamily="34" charset="0"/>
              </a:rPr>
              <a:t> </a:t>
            </a:r>
            <a:r>
              <a:rPr lang="en-US" sz="2400" dirty="0" err="1">
                <a:latin typeface="Arial" pitchFamily="34" charset="0"/>
                <a:cs typeface="Arial" pitchFamily="34" charset="0"/>
              </a:rPr>
              <a:t>menunggu</a:t>
            </a:r>
            <a:r>
              <a:rPr lang="en-US" sz="2400" dirty="0">
                <a:latin typeface="Arial" pitchFamily="34" charset="0"/>
                <a:cs typeface="Arial" pitchFamily="34" charset="0"/>
              </a:rPr>
              <a:t> programmer </a:t>
            </a:r>
            <a:r>
              <a:rPr lang="en-US" sz="2400" dirty="0" err="1">
                <a:latin typeface="Arial" pitchFamily="34" charset="0"/>
                <a:cs typeface="Arial" pitchFamily="34" charset="0"/>
              </a:rPr>
              <a:t>mengembangkannya</a:t>
            </a:r>
            <a:r>
              <a:rPr lang="en-US" sz="2400" dirty="0">
                <a:latin typeface="Arial" pitchFamily="34" charset="0"/>
                <a:cs typeface="Arial" pitchFamily="34" charset="0"/>
              </a:rPr>
              <a:t> </a:t>
            </a:r>
            <a:r>
              <a:rPr lang="en-US" sz="2400" dirty="0" err="1">
                <a:latin typeface="Arial" pitchFamily="34" charset="0"/>
                <a:cs typeface="Arial" pitchFamily="34" charset="0"/>
              </a:rPr>
              <a:t>selama</a:t>
            </a:r>
            <a:r>
              <a:rPr lang="en-US" sz="2400" dirty="0">
                <a:latin typeface="Arial" pitchFamily="34" charset="0"/>
                <a:cs typeface="Arial" pitchFamily="34" charset="0"/>
              </a:rPr>
              <a:t> </a:t>
            </a:r>
            <a:r>
              <a:rPr lang="en-US" sz="2400" dirty="0" err="1">
                <a:latin typeface="Arial" pitchFamily="34" charset="0"/>
                <a:cs typeface="Arial" pitchFamily="34" charset="0"/>
              </a:rPr>
              <a:t>enam</a:t>
            </a:r>
            <a:r>
              <a:rPr lang="en-US" sz="2400" dirty="0">
                <a:latin typeface="Arial" pitchFamily="34" charset="0"/>
                <a:cs typeface="Arial" pitchFamily="34" charset="0"/>
              </a:rPr>
              <a:t> </a:t>
            </a:r>
            <a:r>
              <a:rPr lang="en-US" sz="2400" dirty="0" err="1">
                <a:latin typeface="Arial" pitchFamily="34" charset="0"/>
                <a:cs typeface="Arial" pitchFamily="34" charset="0"/>
              </a:rPr>
              <a:t>bulan</a:t>
            </a:r>
            <a:r>
              <a:rPr lang="en-US" sz="2400" dirty="0">
                <a:latin typeface="Arial" pitchFamily="34" charset="0"/>
                <a:cs typeface="Arial" pitchFamily="34" charset="0"/>
              </a:rPr>
              <a:t>.</a:t>
            </a:r>
          </a:p>
          <a:p>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siap</a:t>
            </a:r>
            <a:r>
              <a:rPr lang="en-US" sz="2400" dirty="0">
                <a:latin typeface="Arial" pitchFamily="34" charset="0"/>
                <a:cs typeface="Arial" pitchFamily="34" charset="0"/>
              </a:rPr>
              <a:t> </a:t>
            </a:r>
            <a:r>
              <a:rPr lang="en-US" sz="2400" dirty="0" err="1">
                <a:latin typeface="Arial" pitchFamily="34" charset="0"/>
                <a:cs typeface="Arial" pitchFamily="34" charset="0"/>
              </a:rPr>
              <a:t>pakai</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murah</a:t>
            </a:r>
            <a:r>
              <a:rPr lang="en-US" sz="2400" dirty="0">
                <a:latin typeface="Arial" pitchFamily="34" charset="0"/>
                <a:cs typeface="Arial" pitchFamily="34" charset="0"/>
              </a:rPr>
              <a:t> </a:t>
            </a:r>
            <a:r>
              <a:rPr lang="en-US" sz="2400" dirty="0" err="1">
                <a:latin typeface="Arial" pitchFamily="34" charset="0"/>
                <a:cs typeface="Arial" pitchFamily="34" charset="0"/>
              </a:rPr>
              <a:t>daripada</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khusus</a:t>
            </a:r>
            <a:r>
              <a:rPr lang="en-US" sz="2400" dirty="0">
                <a:latin typeface="Arial" pitchFamily="34" charset="0"/>
                <a:cs typeface="Arial" pitchFamily="34"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Peranti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Lunak</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Aplikasi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Khusus</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Terkadang</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operasi</a:t>
            </a:r>
            <a:r>
              <a:rPr lang="en-US" sz="2400" dirty="0">
                <a:latin typeface="Arial" pitchFamily="34" charset="0"/>
                <a:cs typeface="Arial" pitchFamily="34" charset="0"/>
              </a:rPr>
              <a:t> yang </a:t>
            </a:r>
            <a:r>
              <a:rPr lang="en-US" sz="2400" dirty="0" err="1">
                <a:latin typeface="Arial" pitchFamily="34" charset="0"/>
                <a:cs typeface="Arial" pitchFamily="34" charset="0"/>
              </a:rPr>
              <a:t>unik</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kasus-kasus</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bisnis</a:t>
            </a:r>
            <a:r>
              <a:rPr lang="en-US" sz="2400" dirty="0">
                <a:latin typeface="Arial" pitchFamily="34" charset="0"/>
                <a:cs typeface="Arial" pitchFamily="34" charset="0"/>
              </a:rPr>
              <a:t> </a:t>
            </a:r>
            <a:r>
              <a:rPr lang="en-US" sz="2400" dirty="0" err="1">
                <a:latin typeface="Arial" pitchFamily="34" charset="0"/>
                <a:cs typeface="Arial" pitchFamily="34" charset="0"/>
              </a:rPr>
              <a:t>mungkin</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programmer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sekelompok</a:t>
            </a:r>
            <a:r>
              <a:rPr lang="en-US" sz="2400" dirty="0">
                <a:latin typeface="Arial" pitchFamily="34" charset="0"/>
                <a:cs typeface="Arial" pitchFamily="34" charset="0"/>
              </a:rPr>
              <a:t> programmer </a:t>
            </a:r>
            <a:r>
              <a:rPr lang="en-US" sz="2400" dirty="0" err="1">
                <a:latin typeface="Arial" pitchFamily="34" charset="0"/>
                <a:cs typeface="Arial" pitchFamily="34" charset="0"/>
              </a:rPr>
              <a:t>konsultannya</a:t>
            </a:r>
            <a:r>
              <a:rPr lang="en-US" sz="2400" dirty="0">
                <a:latin typeface="Arial" pitchFamily="34" charset="0"/>
                <a:cs typeface="Arial" pitchFamily="34" charset="0"/>
              </a:rPr>
              <a:t> </a:t>
            </a:r>
            <a:r>
              <a:rPr lang="en-US" sz="2400" dirty="0" err="1">
                <a:latin typeface="Arial" pitchFamily="34" charset="0"/>
                <a:cs typeface="Arial" pitchFamily="34" charset="0"/>
              </a:rPr>
              <a:t>sendiri</a:t>
            </a:r>
            <a:r>
              <a:rPr lang="en-US" sz="2400" dirty="0">
                <a:latin typeface="Arial" pitchFamily="34" charset="0"/>
                <a:cs typeface="Arial" pitchFamily="34" charset="0"/>
              </a:rPr>
              <a:t> yang </a:t>
            </a:r>
            <a:r>
              <a:rPr lang="en-US" sz="2400" dirty="0" err="1">
                <a:latin typeface="Arial" pitchFamily="34" charset="0"/>
                <a:cs typeface="Arial" pitchFamily="34" charset="0"/>
              </a:rPr>
              <a:t>menulis</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kebutuhannya</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juga</a:t>
            </a:r>
            <a:r>
              <a:rPr lang="en-US" sz="2400" dirty="0">
                <a:latin typeface="Arial" pitchFamily="34" charset="0"/>
                <a:cs typeface="Arial" pitchFamily="34" charset="0"/>
              </a:rPr>
              <a:t> Custom applications software.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300" dirty="0" err="1">
                <a:solidFill>
                  <a:schemeClr val="bg2">
                    <a:lumMod val="40000"/>
                    <a:lumOff val="60000"/>
                  </a:schemeClr>
                </a:solidFill>
                <a:latin typeface="Arial Black" pitchFamily="34" charset="0"/>
              </a:rPr>
              <a:t>Tujuan</a:t>
            </a:r>
            <a:r>
              <a:rPr lang="en-US" sz="3300" dirty="0">
                <a:solidFill>
                  <a:schemeClr val="bg2">
                    <a:lumMod val="40000"/>
                    <a:lumOff val="60000"/>
                  </a:schemeClr>
                </a:solidFill>
                <a:latin typeface="Arial Black" pitchFamily="34" charset="0"/>
              </a:rPr>
              <a:t> </a:t>
            </a:r>
            <a:r>
              <a:rPr lang="en-US" sz="3300" dirty="0" err="1">
                <a:solidFill>
                  <a:schemeClr val="bg2">
                    <a:lumMod val="40000"/>
                    <a:lumOff val="60000"/>
                  </a:schemeClr>
                </a:solidFill>
                <a:latin typeface="Arial Black" pitchFamily="34" charset="0"/>
              </a:rPr>
              <a:t>Pembelajaran</a:t>
            </a:r>
            <a:br>
              <a:rPr lang="en-US" dirty="0">
                <a:solidFill>
                  <a:schemeClr val="bg2">
                    <a:lumMod val="40000"/>
                    <a:lumOff val="60000"/>
                  </a:schemeClr>
                </a:solidFill>
                <a:latin typeface="Arial Black" pitchFamily="34" charset="0"/>
              </a:rPr>
            </a:br>
            <a:endParaRPr lang="en-US" dirty="0">
              <a:solidFill>
                <a:schemeClr val="bg2">
                  <a:lumMod val="40000"/>
                  <a:lumOff val="60000"/>
                </a:schemeClr>
              </a:solidFill>
            </a:endParaRPr>
          </a:p>
        </p:txBody>
      </p:sp>
      <p:sp>
        <p:nvSpPr>
          <p:cNvPr id="3" name="Content Placeholder 2"/>
          <p:cNvSpPr>
            <a:spLocks noGrp="1"/>
          </p:cNvSpPr>
          <p:nvPr>
            <p:ph idx="1"/>
          </p:nvPr>
        </p:nvSpPr>
        <p:spPr>
          <a:xfrm>
            <a:off x="457200" y="1181100"/>
            <a:ext cx="8229600" cy="4495800"/>
          </a:xfrm>
        </p:spPr>
        <p:txBody>
          <a:bodyPr>
            <a:noAutofit/>
          </a:bodyPr>
          <a:lstStyle/>
          <a:p>
            <a:pPr>
              <a:buFont typeface="+mj-lt"/>
              <a:buAutoNum type="arabicPeriod"/>
            </a:pPr>
            <a:r>
              <a:rPr lang="en-US" sz="1800" dirty="0" err="1">
                <a:latin typeface="Arial" pitchFamily="34" charset="0"/>
                <a:cs typeface="Arial" pitchFamily="34" charset="0"/>
              </a:rPr>
              <a:t>Mengetahui</a:t>
            </a:r>
            <a:r>
              <a:rPr lang="en-US" sz="1800" dirty="0">
                <a:latin typeface="Arial" pitchFamily="34" charset="0"/>
                <a:cs typeface="Arial" pitchFamily="34" charset="0"/>
              </a:rPr>
              <a:t> </a:t>
            </a:r>
            <a:r>
              <a:rPr lang="en-US" sz="1800" dirty="0" err="1">
                <a:latin typeface="Arial" pitchFamily="34" charset="0"/>
                <a:cs typeface="Arial" pitchFamily="34" charset="0"/>
              </a:rPr>
              <a:t>berbagai</a:t>
            </a:r>
            <a:r>
              <a:rPr lang="en-US" sz="1800" dirty="0">
                <a:latin typeface="Arial" pitchFamily="34" charset="0"/>
                <a:cs typeface="Arial" pitchFamily="34" charset="0"/>
              </a:rPr>
              <a:t> </a:t>
            </a:r>
            <a:r>
              <a:rPr lang="en-US" sz="1800" dirty="0" err="1">
                <a:latin typeface="Arial" pitchFamily="34" charset="0"/>
                <a:cs typeface="Arial" pitchFamily="34" charset="0"/>
              </a:rPr>
              <a:t>macam</a:t>
            </a:r>
            <a:r>
              <a:rPr lang="en-US" sz="1800" dirty="0">
                <a:latin typeface="Arial" pitchFamily="34" charset="0"/>
                <a:cs typeface="Arial" pitchFamily="34" charset="0"/>
              </a:rPr>
              <a:t> </a:t>
            </a:r>
            <a:r>
              <a:rPr lang="en-US" sz="1800" dirty="0" err="1">
                <a:latin typeface="Arial" pitchFamily="34" charset="0"/>
                <a:cs typeface="Arial" pitchFamily="34" charset="0"/>
              </a:rPr>
              <a:t>komponen-komponen</a:t>
            </a:r>
            <a:r>
              <a:rPr lang="en-US" sz="1800" dirty="0">
                <a:latin typeface="Arial" pitchFamily="34" charset="0"/>
                <a:cs typeface="Arial" pitchFamily="34" charset="0"/>
              </a:rPr>
              <a:t> </a:t>
            </a:r>
            <a:r>
              <a:rPr lang="en-US" sz="1800" dirty="0" err="1">
                <a:latin typeface="Arial" pitchFamily="34" charset="0"/>
                <a:cs typeface="Arial" pitchFamily="34" charset="0"/>
              </a:rPr>
              <a:t>komputer</a:t>
            </a:r>
            <a:r>
              <a:rPr lang="en-US" sz="1800" dirty="0">
                <a:latin typeface="Arial" pitchFamily="34" charset="0"/>
                <a:cs typeface="Arial" pitchFamily="34" charset="0"/>
              </a:rPr>
              <a: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Mengetahui</a:t>
            </a:r>
            <a:r>
              <a:rPr lang="en-US" sz="1800" dirty="0">
                <a:latin typeface="Arial" pitchFamily="34" charset="0"/>
                <a:cs typeface="Arial" pitchFamily="34" charset="0"/>
              </a:rPr>
              <a:t> </a:t>
            </a:r>
            <a:r>
              <a:rPr lang="en-US" sz="1800" dirty="0" err="1">
                <a:latin typeface="Arial" pitchFamily="34" charset="0"/>
                <a:cs typeface="Arial" pitchFamily="34" charset="0"/>
              </a:rPr>
              <a:t>alat-alat</a:t>
            </a:r>
            <a:r>
              <a:rPr lang="en-US" sz="1800" dirty="0">
                <a:latin typeface="Arial" pitchFamily="34" charset="0"/>
                <a:cs typeface="Arial" pitchFamily="34" charset="0"/>
              </a:rPr>
              <a:t> </a:t>
            </a:r>
            <a:r>
              <a:rPr lang="en-US" sz="1800" dirty="0" err="1">
                <a:latin typeface="Arial" pitchFamily="34" charset="0"/>
                <a:cs typeface="Arial" pitchFamily="34" charset="0"/>
              </a:rPr>
              <a:t>komputasi</a:t>
            </a:r>
            <a:r>
              <a:rPr lang="en-US" sz="1800" dirty="0">
                <a:latin typeface="Arial" pitchFamily="34" charset="0"/>
                <a:cs typeface="Arial" pitchFamily="34" charset="0"/>
              </a:rPr>
              <a:t> </a:t>
            </a:r>
            <a:r>
              <a:rPr lang="en-US" sz="1800" dirty="0" err="1">
                <a:latin typeface="Arial" pitchFamily="34" charset="0"/>
                <a:cs typeface="Arial" pitchFamily="34" charset="0"/>
              </a:rPr>
              <a:t>pribadi</a:t>
            </a:r>
            <a:r>
              <a:rPr lang="en-US" sz="1800" dirty="0">
                <a:latin typeface="Arial" pitchFamily="34" charset="0"/>
                <a:cs typeface="Arial" pitchFamily="34" charset="0"/>
              </a:rPr>
              <a: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Memahami</a:t>
            </a:r>
            <a:r>
              <a:rPr lang="en-US" sz="1800" dirty="0">
                <a:latin typeface="Arial" pitchFamily="34" charset="0"/>
                <a:cs typeface="Arial" pitchFamily="34" charset="0"/>
              </a:rPr>
              <a:t> </a:t>
            </a:r>
            <a:r>
              <a:rPr lang="en-US" sz="1800" dirty="0" err="1">
                <a:latin typeface="Arial" pitchFamily="34" charset="0"/>
                <a:cs typeface="Arial" pitchFamily="34" charset="0"/>
              </a:rPr>
              <a:t>dampak</a:t>
            </a:r>
            <a:r>
              <a:rPr lang="en-US" sz="1800" dirty="0">
                <a:latin typeface="Arial" pitchFamily="34" charset="0"/>
                <a:cs typeface="Arial" pitchFamily="34" charset="0"/>
              </a:rPr>
              <a:t> </a:t>
            </a:r>
            <a:r>
              <a:rPr lang="en-US" sz="1800" dirty="0" err="1">
                <a:latin typeface="Arial" pitchFamily="34" charset="0"/>
                <a:cs typeface="Arial" pitchFamily="34" charset="0"/>
              </a:rPr>
              <a:t>dari</a:t>
            </a:r>
            <a:r>
              <a:rPr lang="en-US" sz="1800" dirty="0">
                <a:latin typeface="Arial" pitchFamily="34" charset="0"/>
                <a:cs typeface="Arial" pitchFamily="34" charset="0"/>
              </a:rPr>
              <a:t> </a:t>
            </a:r>
            <a:r>
              <a:rPr lang="en-US" sz="1800" dirty="0" err="1">
                <a:latin typeface="Arial" pitchFamily="34" charset="0"/>
                <a:cs typeface="Arial" pitchFamily="34" charset="0"/>
              </a:rPr>
              <a:t>pesatnya</a:t>
            </a:r>
            <a:r>
              <a:rPr lang="en-US" sz="1800" dirty="0">
                <a:latin typeface="Arial" pitchFamily="34" charset="0"/>
                <a:cs typeface="Arial" pitchFamily="34" charset="0"/>
              </a:rPr>
              <a:t> </a:t>
            </a:r>
            <a:r>
              <a:rPr lang="en-US" sz="1800" err="1">
                <a:latin typeface="Arial" pitchFamily="34" charset="0"/>
                <a:cs typeface="Arial" pitchFamily="34" charset="0"/>
              </a:rPr>
              <a:t>perkembangan</a:t>
            </a:r>
            <a:r>
              <a:rPr lang="en-US" sz="1800">
                <a:latin typeface="Arial" pitchFamily="34" charset="0"/>
                <a:cs typeface="Arial" pitchFamily="34" charset="0"/>
              </a:rPr>
              <a:t> teknologi dibidang </a:t>
            </a:r>
            <a:r>
              <a:rPr lang="en-US" sz="1800" dirty="0" err="1">
                <a:latin typeface="Arial" pitchFamily="34" charset="0"/>
                <a:cs typeface="Arial" pitchFamily="34" charset="0"/>
              </a:rPr>
              <a:t>informasi</a:t>
            </a:r>
            <a:r>
              <a:rPr lang="en-US" sz="1800" dirty="0">
                <a:latin typeface="Arial" pitchFamily="34" charset="0"/>
                <a:cs typeface="Arial" pitchFamily="34" charset="0"/>
              </a:rPr>
              <a:t> </a:t>
            </a:r>
            <a:r>
              <a:rPr lang="en-US" sz="1800" dirty="0" err="1">
                <a:latin typeface="Arial" pitchFamily="34" charset="0"/>
                <a:cs typeface="Arial" pitchFamily="34" charset="0"/>
              </a:rPr>
              <a:t>dan</a:t>
            </a:r>
            <a:r>
              <a:rPr lang="en-US" sz="1800" dirty="0">
                <a:latin typeface="Arial" pitchFamily="34" charset="0"/>
                <a:cs typeface="Arial" pitchFamily="34" charset="0"/>
              </a:rPr>
              <a:t> </a:t>
            </a:r>
            <a:r>
              <a:rPr lang="en-US" sz="1800" dirty="0" err="1">
                <a:latin typeface="Arial" pitchFamily="34" charset="0"/>
                <a:cs typeface="Arial" pitchFamily="34" charset="0"/>
              </a:rPr>
              <a:t>komunikasi</a:t>
            </a:r>
            <a:r>
              <a:rPr lang="en-US" sz="1800" dirty="0">
                <a:latin typeface="Arial" pitchFamily="34" charset="0"/>
                <a:cs typeface="Arial" pitchFamily="34" charset="0"/>
              </a:rPr>
              <a: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Mengenal</a:t>
            </a:r>
            <a:r>
              <a:rPr lang="en-US" sz="1800" dirty="0">
                <a:latin typeface="Arial" pitchFamily="34" charset="0"/>
                <a:cs typeface="Arial" pitchFamily="34" charset="0"/>
              </a:rPr>
              <a:t> </a:t>
            </a:r>
            <a:r>
              <a:rPr lang="en-US" sz="1800" dirty="0" err="1">
                <a:latin typeface="Arial" pitchFamily="34" charset="0"/>
                <a:cs typeface="Arial" pitchFamily="34" charset="0"/>
              </a:rPr>
              <a:t>sumber</a:t>
            </a:r>
            <a:r>
              <a:rPr lang="en-US" sz="1800" dirty="0">
                <a:latin typeface="Arial" pitchFamily="34" charset="0"/>
                <a:cs typeface="Arial" pitchFamily="34" charset="0"/>
              </a:rPr>
              <a:t> </a:t>
            </a:r>
            <a:r>
              <a:rPr lang="en-US" sz="1800" dirty="0" err="1">
                <a:latin typeface="Arial" pitchFamily="34" charset="0"/>
                <a:cs typeface="Arial" pitchFamily="34" charset="0"/>
              </a:rPr>
              <a:t>daya</a:t>
            </a:r>
            <a:r>
              <a:rPr lang="en-US" sz="1800" dirty="0">
                <a:latin typeface="Arial" pitchFamily="34" charset="0"/>
                <a:cs typeface="Arial" pitchFamily="34" charset="0"/>
              </a:rPr>
              <a:t> input </a:t>
            </a:r>
            <a:r>
              <a:rPr lang="en-US" sz="1800" dirty="0" err="1">
                <a:latin typeface="Arial" pitchFamily="34" charset="0"/>
                <a:cs typeface="Arial" pitchFamily="34" charset="0"/>
              </a:rPr>
              <a:t>dan</a:t>
            </a:r>
            <a:r>
              <a:rPr lang="en-US" sz="1800" dirty="0">
                <a:latin typeface="Arial" pitchFamily="34" charset="0"/>
                <a:cs typeface="Arial" pitchFamily="34" charset="0"/>
              </a:rPr>
              <a:t> output.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Mengetahui</a:t>
            </a:r>
            <a:r>
              <a:rPr lang="en-US" sz="1800" dirty="0">
                <a:latin typeface="Arial" pitchFamily="34" charset="0"/>
                <a:cs typeface="Arial" pitchFamily="34" charset="0"/>
              </a:rPr>
              <a:t> </a:t>
            </a:r>
            <a:r>
              <a:rPr lang="en-US" sz="1800" dirty="0" err="1">
                <a:latin typeface="Arial" pitchFamily="34" charset="0"/>
                <a:cs typeface="Arial" pitchFamily="34" charset="0"/>
              </a:rPr>
              <a:t>perbedaan</a:t>
            </a:r>
            <a:r>
              <a:rPr lang="en-US" sz="1800" dirty="0">
                <a:latin typeface="Arial" pitchFamily="34" charset="0"/>
                <a:cs typeface="Arial" pitchFamily="34" charset="0"/>
              </a:rPr>
              <a:t> </a:t>
            </a:r>
            <a:r>
              <a:rPr lang="en-US" sz="1800" dirty="0" err="1">
                <a:latin typeface="Arial" pitchFamily="34" charset="0"/>
                <a:cs typeface="Arial" pitchFamily="34" charset="0"/>
              </a:rPr>
              <a:t>berbagai</a:t>
            </a:r>
            <a:r>
              <a:rPr lang="en-US" sz="1800" dirty="0">
                <a:latin typeface="Arial" pitchFamily="34" charset="0"/>
                <a:cs typeface="Arial" pitchFamily="34" charset="0"/>
              </a:rPr>
              <a:t> media </a:t>
            </a:r>
            <a:r>
              <a:rPr lang="en-US" sz="1800" dirty="0" err="1">
                <a:latin typeface="Arial" pitchFamily="34" charset="0"/>
                <a:cs typeface="Arial" pitchFamily="34" charset="0"/>
              </a:rPr>
              <a:t>penyimpanan</a:t>
            </a:r>
            <a:r>
              <a:rPr lang="en-US" sz="1800" dirty="0">
                <a:latin typeface="Arial" pitchFamily="34" charset="0"/>
                <a:cs typeface="Arial" pitchFamily="34" charset="0"/>
              </a:rPr>
              <a:t> </a:t>
            </a:r>
            <a:r>
              <a:rPr lang="en-US" sz="1800" dirty="0" err="1">
                <a:latin typeface="Arial" pitchFamily="34" charset="0"/>
                <a:cs typeface="Arial" pitchFamily="34" charset="0"/>
              </a:rPr>
              <a:t>dan</a:t>
            </a:r>
            <a:r>
              <a:rPr lang="en-US" sz="1800" dirty="0">
                <a:latin typeface="Arial" pitchFamily="34" charset="0"/>
                <a:cs typeface="Arial" pitchFamily="34" charset="0"/>
              </a:rPr>
              <a:t> </a:t>
            </a:r>
            <a:r>
              <a:rPr lang="en-US" sz="1800" dirty="0" err="1">
                <a:latin typeface="Arial" pitchFamily="34" charset="0"/>
                <a:cs typeface="Arial" pitchFamily="34" charset="0"/>
              </a:rPr>
              <a:t>keunggulan</a:t>
            </a:r>
            <a:r>
              <a:rPr lang="en-US" sz="1800" dirty="0">
                <a:latin typeface="Arial" pitchFamily="34" charset="0"/>
                <a:cs typeface="Arial" pitchFamily="34" charset="0"/>
              </a:rPr>
              <a:t> </a:t>
            </a:r>
            <a:r>
              <a:rPr lang="en-US" sz="1800" dirty="0" err="1">
                <a:latin typeface="Arial" pitchFamily="34" charset="0"/>
                <a:cs typeface="Arial" pitchFamily="34" charset="0"/>
              </a:rPr>
              <a:t>dari</a:t>
            </a:r>
            <a:r>
              <a:rPr lang="en-US" sz="1800" dirty="0">
                <a:latin typeface="Arial" pitchFamily="34" charset="0"/>
                <a:cs typeface="Arial" pitchFamily="34" charset="0"/>
              </a:rPr>
              <a:t> </a:t>
            </a:r>
            <a:r>
              <a:rPr lang="en-US" sz="1800" dirty="0" err="1">
                <a:latin typeface="Arial" pitchFamily="34" charset="0"/>
                <a:cs typeface="Arial" pitchFamily="34" charset="0"/>
              </a:rPr>
              <a:t>masing-masing</a:t>
            </a:r>
            <a:r>
              <a:rPr lang="en-US" sz="1800" dirty="0">
                <a:latin typeface="Arial" pitchFamily="34" charset="0"/>
                <a:cs typeface="Arial" pitchFamily="34" charset="0"/>
              </a:rPr>
              <a:t> media.</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Mengetahui</a:t>
            </a:r>
            <a:r>
              <a:rPr lang="en-US" sz="1800" dirty="0">
                <a:latin typeface="Arial" pitchFamily="34" charset="0"/>
                <a:cs typeface="Arial" pitchFamily="34" charset="0"/>
              </a:rPr>
              <a:t> </a:t>
            </a:r>
            <a:r>
              <a:rPr lang="en-US" sz="1800" dirty="0" err="1">
                <a:latin typeface="Arial" pitchFamily="34" charset="0"/>
                <a:cs typeface="Arial" pitchFamily="34" charset="0"/>
              </a:rPr>
              <a:t>keunggulan</a:t>
            </a:r>
            <a:r>
              <a:rPr lang="en-US" sz="1800" dirty="0">
                <a:latin typeface="Arial" pitchFamily="34" charset="0"/>
                <a:cs typeface="Arial" pitchFamily="34" charset="0"/>
              </a:rPr>
              <a:t> </a:t>
            </a:r>
            <a:r>
              <a:rPr lang="en-US" sz="1800" dirty="0" err="1">
                <a:latin typeface="Arial" pitchFamily="34" charset="0"/>
                <a:cs typeface="Arial" pitchFamily="34" charset="0"/>
              </a:rPr>
              <a:t>dari</a:t>
            </a:r>
            <a:r>
              <a:rPr lang="en-US" sz="1800" dirty="0">
                <a:latin typeface="Arial" pitchFamily="34" charset="0"/>
                <a:cs typeface="Arial" pitchFamily="34" charset="0"/>
              </a:rPr>
              <a:t> </a:t>
            </a:r>
            <a:r>
              <a:rPr lang="en-US" sz="1800" dirty="0" err="1">
                <a:latin typeface="Arial" pitchFamily="34" charset="0"/>
                <a:cs typeface="Arial" pitchFamily="34" charset="0"/>
              </a:rPr>
              <a:t>peranti</a:t>
            </a:r>
            <a:r>
              <a:rPr lang="en-US" sz="1800" dirty="0">
                <a:latin typeface="Arial" pitchFamily="34" charset="0"/>
                <a:cs typeface="Arial" pitchFamily="34" charset="0"/>
              </a:rPr>
              <a:t> </a:t>
            </a:r>
            <a:r>
              <a:rPr lang="en-US" sz="1800" dirty="0" err="1">
                <a:latin typeface="Arial" pitchFamily="34" charset="0"/>
                <a:cs typeface="Arial" pitchFamily="34" charset="0"/>
              </a:rPr>
              <a:t>lunak</a:t>
            </a:r>
            <a:r>
              <a:rPr lang="en-US" sz="1800" dirty="0">
                <a:latin typeface="Arial" pitchFamily="34" charset="0"/>
                <a:cs typeface="Arial" pitchFamily="34" charset="0"/>
              </a:rPr>
              <a:t> </a:t>
            </a:r>
            <a:r>
              <a:rPr lang="en-US" sz="1800" dirty="0" err="1">
                <a:latin typeface="Arial" pitchFamily="34" charset="0"/>
                <a:cs typeface="Arial" pitchFamily="34" charset="0"/>
              </a:rPr>
              <a:t>siap</a:t>
            </a:r>
            <a:r>
              <a:rPr lang="en-US" sz="1800" dirty="0">
                <a:latin typeface="Arial" pitchFamily="34" charset="0"/>
                <a:cs typeface="Arial" pitchFamily="34" charset="0"/>
              </a:rPr>
              <a:t> </a:t>
            </a:r>
            <a:r>
              <a:rPr lang="en-US" sz="1800" dirty="0" err="1">
                <a:latin typeface="Arial" pitchFamily="34" charset="0"/>
                <a:cs typeface="Arial" pitchFamily="34" charset="0"/>
              </a:rPr>
              <a:t>pakai</a:t>
            </a:r>
            <a:r>
              <a:rPr lang="en-US" sz="1800" dirty="0">
                <a:latin typeface="Arial" pitchFamily="34" charset="0"/>
                <a:cs typeface="Arial" pitchFamily="34" charset="0"/>
              </a:rPr>
              <a: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Memahami</a:t>
            </a:r>
            <a:r>
              <a:rPr lang="en-US" sz="1800" dirty="0">
                <a:latin typeface="Arial" pitchFamily="34" charset="0"/>
                <a:cs typeface="Arial" pitchFamily="34" charset="0"/>
              </a:rPr>
              <a:t> </a:t>
            </a:r>
            <a:r>
              <a:rPr lang="en-US" sz="1800" dirty="0" err="1">
                <a:latin typeface="Arial" pitchFamily="34" charset="0"/>
                <a:cs typeface="Arial" pitchFamily="34" charset="0"/>
              </a:rPr>
              <a:t>berbagai</a:t>
            </a:r>
            <a:r>
              <a:rPr lang="en-US" sz="1800" dirty="0">
                <a:latin typeface="Arial" pitchFamily="34" charset="0"/>
                <a:cs typeface="Arial" pitchFamily="34" charset="0"/>
              </a:rPr>
              <a:t> </a:t>
            </a:r>
            <a:r>
              <a:rPr lang="en-US" sz="1800" dirty="0" err="1">
                <a:latin typeface="Arial" pitchFamily="34" charset="0"/>
                <a:cs typeface="Arial" pitchFamily="34" charset="0"/>
              </a:rPr>
              <a:t>strategi</a:t>
            </a:r>
            <a:r>
              <a:rPr lang="en-US" sz="1800" dirty="0">
                <a:latin typeface="Arial" pitchFamily="34" charset="0"/>
                <a:cs typeface="Arial" pitchFamily="34" charset="0"/>
              </a:rPr>
              <a:t> </a:t>
            </a:r>
            <a:r>
              <a:rPr lang="en-US" sz="1800" dirty="0" err="1">
                <a:latin typeface="Arial" pitchFamily="34" charset="0"/>
                <a:cs typeface="Arial" pitchFamily="34" charset="0"/>
              </a:rPr>
              <a:t>jaringan</a:t>
            </a:r>
            <a:r>
              <a:rPr lang="en-US" sz="1800" dirty="0">
                <a:latin typeface="Arial" pitchFamily="34" charset="0"/>
                <a:cs typeface="Arial" pitchFamily="34" charset="0"/>
              </a:rPr>
              <a:t> </a:t>
            </a:r>
            <a:r>
              <a:rPr lang="en-US" sz="1800" dirty="0" err="1">
                <a:latin typeface="Arial" pitchFamily="34" charset="0"/>
                <a:cs typeface="Arial" pitchFamily="34" charset="0"/>
              </a:rPr>
              <a:t>komputer</a:t>
            </a:r>
            <a:r>
              <a:rPr lang="en-US" sz="1800" dirty="0">
                <a:latin typeface="Arial" pitchFamily="34" charset="0"/>
                <a:cs typeface="Arial" pitchFamily="34" charset="0"/>
              </a:rPr>
              <a:t>.</a:t>
            </a:r>
            <a:endParaRPr lang="id-ID"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Memahami</a:t>
            </a:r>
            <a:r>
              <a:rPr lang="en-US" sz="1800" dirty="0">
                <a:latin typeface="Arial" pitchFamily="34" charset="0"/>
                <a:cs typeface="Arial" pitchFamily="34" charset="0"/>
              </a:rPr>
              <a:t> </a:t>
            </a:r>
            <a:r>
              <a:rPr lang="en-US" sz="1800" dirty="0" err="1">
                <a:latin typeface="Arial" pitchFamily="34" charset="0"/>
                <a:cs typeface="Arial" pitchFamily="34" charset="0"/>
              </a:rPr>
              <a:t>perbedaan</a:t>
            </a:r>
            <a:r>
              <a:rPr lang="en-US" sz="1800" dirty="0">
                <a:latin typeface="Arial" pitchFamily="34" charset="0"/>
                <a:cs typeface="Arial" pitchFamily="34" charset="0"/>
              </a:rPr>
              <a:t> </a:t>
            </a:r>
            <a:r>
              <a:rPr lang="en-US" sz="1800" err="1">
                <a:latin typeface="Arial" pitchFamily="34" charset="0"/>
                <a:cs typeface="Arial" pitchFamily="34" charset="0"/>
              </a:rPr>
              <a:t>komunikasi</a:t>
            </a:r>
            <a:r>
              <a:rPr lang="en-US" sz="1800">
                <a:latin typeface="Arial" pitchFamily="34" charset="0"/>
                <a:cs typeface="Arial" pitchFamily="34" charset="0"/>
              </a:rPr>
              <a:t> antara </a:t>
            </a:r>
            <a:r>
              <a:rPr lang="en-US" sz="1800" dirty="0" err="1">
                <a:latin typeface="Arial" pitchFamily="34" charset="0"/>
                <a:cs typeface="Arial" pitchFamily="34" charset="0"/>
              </a:rPr>
              <a:t>melalui</a:t>
            </a:r>
            <a:r>
              <a:rPr lang="en-US" sz="1800" dirty="0">
                <a:latin typeface="Arial" pitchFamily="34" charset="0"/>
                <a:cs typeface="Arial" pitchFamily="34" charset="0"/>
              </a:rPr>
              <a:t> </a:t>
            </a:r>
            <a:r>
              <a:rPr lang="en-US" sz="1800" dirty="0" err="1">
                <a:latin typeface="Arial" pitchFamily="34" charset="0"/>
                <a:cs typeface="Arial" pitchFamily="34" charset="0"/>
              </a:rPr>
              <a:t>sistem</a:t>
            </a:r>
            <a:r>
              <a:rPr lang="en-US" sz="1800" dirty="0">
                <a:latin typeface="Arial" pitchFamily="34" charset="0"/>
                <a:cs typeface="Arial" pitchFamily="34" charset="0"/>
              </a:rPr>
              <a:t> </a:t>
            </a:r>
            <a:r>
              <a:rPr lang="en-US" sz="1800" dirty="0" err="1">
                <a:latin typeface="Arial" pitchFamily="34" charset="0"/>
                <a:cs typeface="Arial" pitchFamily="34" charset="0"/>
              </a:rPr>
              <a:t>telepon</a:t>
            </a:r>
            <a:r>
              <a:rPr lang="en-US" sz="1800" dirty="0">
                <a:latin typeface="Arial" pitchFamily="34" charset="0"/>
                <a:cs typeface="Arial" pitchFamily="34" charset="0"/>
              </a:rPr>
              <a:t> </a:t>
            </a:r>
            <a:r>
              <a:rPr lang="en-US" sz="1800" dirty="0" err="1">
                <a:latin typeface="Arial" pitchFamily="34" charset="0"/>
                <a:cs typeface="Arial" pitchFamily="34" charset="0"/>
              </a:rPr>
              <a:t>umum</a:t>
            </a:r>
            <a:r>
              <a:rPr lang="en-US" sz="1800" dirty="0">
                <a:latin typeface="Arial" pitchFamily="34" charset="0"/>
                <a:cs typeface="Arial" pitchFamily="34" charset="0"/>
              </a:rPr>
              <a:t>   </a:t>
            </a:r>
            <a:r>
              <a:rPr lang="en-US" sz="1800" dirty="0" err="1">
                <a:latin typeface="Arial" pitchFamily="34" charset="0"/>
                <a:cs typeface="Arial" pitchFamily="34" charset="0"/>
              </a:rPr>
              <a:t>dengan</a:t>
            </a:r>
            <a:r>
              <a:rPr lang="en-US" sz="1800" dirty="0">
                <a:latin typeface="Arial" pitchFamily="34" charset="0"/>
                <a:cs typeface="Arial" pitchFamily="34" charset="0"/>
              </a:rPr>
              <a:t> </a:t>
            </a:r>
            <a:r>
              <a:rPr lang="en-US" sz="1800" dirty="0" err="1">
                <a:latin typeface="Arial" pitchFamily="34" charset="0"/>
                <a:cs typeface="Arial" pitchFamily="34" charset="0"/>
              </a:rPr>
              <a:t>jaringan</a:t>
            </a:r>
            <a:r>
              <a:rPr lang="en-US" sz="1800" dirty="0">
                <a:latin typeface="Arial" pitchFamily="34" charset="0"/>
                <a:cs typeface="Arial" pitchFamily="34" charset="0"/>
              </a:rPr>
              <a:t>.</a:t>
            </a:r>
          </a:p>
          <a:p>
            <a:pPr>
              <a:buFont typeface="+mj-lt"/>
              <a:buAutoNum type="arabicPeriod"/>
            </a:pPr>
            <a:r>
              <a:rPr lang="en-US" sz="1800" dirty="0" err="1">
                <a:latin typeface="Arial" pitchFamily="34" charset="0"/>
                <a:cs typeface="Arial" pitchFamily="34" charset="0"/>
              </a:rPr>
              <a:t>Mengenal</a:t>
            </a:r>
            <a:r>
              <a:rPr lang="en-US" sz="1800" dirty="0">
                <a:latin typeface="Arial" pitchFamily="34" charset="0"/>
                <a:cs typeface="Arial" pitchFamily="34" charset="0"/>
              </a:rPr>
              <a:t> </a:t>
            </a:r>
            <a:r>
              <a:rPr lang="en-US" sz="1800" dirty="0" err="1">
                <a:latin typeface="Arial" pitchFamily="34" charset="0"/>
                <a:cs typeface="Arial" pitchFamily="34" charset="0"/>
              </a:rPr>
              <a:t>protokol-protokol</a:t>
            </a:r>
            <a:r>
              <a:rPr lang="en-US" sz="1800" dirty="0">
                <a:latin typeface="Arial" pitchFamily="34" charset="0"/>
                <a:cs typeface="Arial" pitchFamily="34" charset="0"/>
              </a:rPr>
              <a:t> </a:t>
            </a:r>
            <a:r>
              <a:rPr lang="en-US" sz="1800" dirty="0" err="1">
                <a:latin typeface="Arial" pitchFamily="34" charset="0"/>
                <a:cs typeface="Arial" pitchFamily="34" charset="0"/>
              </a:rPr>
              <a:t>jaringan</a:t>
            </a:r>
            <a:endParaRPr lang="en-US" sz="1800" dirty="0">
              <a:latin typeface="Arial" pitchFamily="34" charset="0"/>
              <a:cs typeface="Arial" pitchFamily="34" charset="0"/>
            </a:endParaRPr>
          </a:p>
          <a:p>
            <a:pPr>
              <a:buFont typeface="+mj-lt"/>
              <a:buAutoNum type="arabicPeriod"/>
            </a:pPr>
            <a:r>
              <a:rPr lang="en-US" sz="1800" dirty="0" err="1">
                <a:latin typeface="Arial" pitchFamily="34" charset="0"/>
                <a:cs typeface="Arial" pitchFamily="34" charset="0"/>
              </a:rPr>
              <a:t>Membedakan</a:t>
            </a:r>
            <a:r>
              <a:rPr lang="en-US" sz="1800" dirty="0">
                <a:latin typeface="Arial" pitchFamily="34" charset="0"/>
                <a:cs typeface="Arial" pitchFamily="34" charset="0"/>
              </a:rPr>
              <a:t> intranet, </a:t>
            </a:r>
            <a:r>
              <a:rPr lang="en-US" sz="1800" dirty="0" err="1">
                <a:latin typeface="Arial" pitchFamily="34" charset="0"/>
                <a:cs typeface="Arial" pitchFamily="34" charset="0"/>
              </a:rPr>
              <a:t>ekstrnet</a:t>
            </a:r>
            <a:r>
              <a:rPr lang="en-US" sz="1800" dirty="0">
                <a:latin typeface="Arial" pitchFamily="34" charset="0"/>
                <a:cs typeface="Arial" pitchFamily="34" charset="0"/>
              </a:rPr>
              <a:t> dan internet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Peranti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Lunak</a:t>
            </a:r>
            <a:r>
              <a:rPr lang="en-US" sz="2400" dirty="0">
                <a:solidFill>
                  <a:schemeClr val="bg2">
                    <a:lumMod val="40000"/>
                    <a:lumOff val="60000"/>
                  </a:schemeClr>
                </a:solidFill>
                <a:latin typeface="Arial" pitchFamily="34" charset="0"/>
                <a:cs typeface="Arial" pitchFamily="34" charset="0"/>
              </a:rPr>
              <a:t> yang </a:t>
            </a:r>
            <a:r>
              <a:rPr lang="en-US" sz="2400" dirty="0" err="1">
                <a:solidFill>
                  <a:schemeClr val="bg2">
                    <a:lumMod val="40000"/>
                    <a:lumOff val="60000"/>
                  </a:schemeClr>
                </a:solidFill>
                <a:latin typeface="Arial" pitchFamily="34" charset="0"/>
                <a:cs typeface="Arial" pitchFamily="34" charset="0"/>
              </a:rPr>
              <a:t>Ditulis</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Oleh</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Pengguna</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akhir</a:t>
            </a:r>
            <a:r>
              <a:rPr lang="en-US" sz="2400" dirty="0">
                <a:latin typeface="Arial" pitchFamily="34" charset="0"/>
                <a:cs typeface="Arial" pitchFamily="34" charset="0"/>
              </a:rPr>
              <a:t> </a:t>
            </a:r>
            <a:r>
              <a:rPr lang="en-US" sz="2400" dirty="0" err="1">
                <a:latin typeface="Arial" pitchFamily="34" charset="0"/>
                <a:cs typeface="Arial" pitchFamily="34" charset="0"/>
              </a:rPr>
              <a:t>membuat</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 </a:t>
            </a:r>
            <a:r>
              <a:rPr lang="en-US" sz="2400" dirty="0" err="1">
                <a:latin typeface="Arial" pitchFamily="34" charset="0"/>
                <a:cs typeface="Arial" pitchFamily="34" charset="0"/>
              </a:rPr>
              <a:t>apikasi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jumlah</a:t>
            </a:r>
            <a:r>
              <a:rPr lang="en-US" sz="2400" dirty="0">
                <a:latin typeface="Arial" pitchFamily="34" charset="0"/>
                <a:cs typeface="Arial" pitchFamily="34" charset="0"/>
              </a:rPr>
              <a:t> </a:t>
            </a:r>
            <a:r>
              <a:rPr lang="en-US" sz="2400" dirty="0" err="1">
                <a:latin typeface="Arial" pitchFamily="34" charset="0"/>
                <a:cs typeface="Arial" pitchFamily="34" charset="0"/>
              </a:rPr>
              <a:t>signifikan</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mereka</a:t>
            </a:r>
            <a:r>
              <a:rPr lang="en-US" sz="2400" dirty="0">
                <a:latin typeface="Arial" pitchFamily="34" charset="0"/>
                <a:cs typeface="Arial" pitchFamily="34" charset="0"/>
              </a:rPr>
              <a:t> </a:t>
            </a:r>
            <a:r>
              <a:rPr lang="en-US" sz="2400" dirty="0" err="1">
                <a:latin typeface="Arial" pitchFamily="34" charset="0"/>
                <a:cs typeface="Arial" pitchFamily="34" charset="0"/>
              </a:rPr>
              <a:t>pergunakan</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tugas</a:t>
            </a:r>
            <a:r>
              <a:rPr lang="en-US" sz="2400" dirty="0">
                <a:latin typeface="Arial" pitchFamily="34" charset="0"/>
                <a:cs typeface="Arial" pitchFamily="34" charset="0"/>
              </a:rPr>
              <a:t> </a:t>
            </a:r>
            <a:r>
              <a:rPr lang="en-US" sz="2400" dirty="0" err="1">
                <a:latin typeface="Arial" pitchFamily="34" charset="0"/>
                <a:cs typeface="Arial" pitchFamily="34" charset="0"/>
              </a:rPr>
              <a:t>pekerjaannya</a:t>
            </a:r>
            <a:r>
              <a:rPr lang="en-US" sz="2400" dirty="0">
                <a:latin typeface="Arial" pitchFamily="34" charset="0"/>
                <a:cs typeface="Arial" pitchFamily="34" charset="0"/>
              </a:rPr>
              <a:t>. </a:t>
            </a:r>
            <a:r>
              <a:rPr lang="en-US" sz="2400" dirty="0" err="1">
                <a:latin typeface="Arial" pitchFamily="34" charset="0"/>
                <a:cs typeface="Arial" pitchFamily="34" charset="0"/>
              </a:rPr>
              <a:t>faktor</a:t>
            </a:r>
            <a:r>
              <a:rPr lang="en-US" sz="2400" dirty="0">
                <a:latin typeface="Arial" pitchFamily="34" charset="0"/>
                <a:cs typeface="Arial" pitchFamily="34" charset="0"/>
              </a:rPr>
              <a:t>- yang </a:t>
            </a:r>
            <a:r>
              <a:rPr lang="en-US" sz="2400" dirty="0" err="1">
                <a:latin typeface="Arial" pitchFamily="34" charset="0"/>
                <a:cs typeface="Arial" pitchFamily="34" charset="0"/>
              </a:rPr>
              <a:t>membuat</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akhir</a:t>
            </a:r>
            <a:r>
              <a:rPr lang="en-US" sz="2400" dirty="0">
                <a:latin typeface="Arial" pitchFamily="34" charset="0"/>
                <a:cs typeface="Arial" pitchFamily="34" charset="0"/>
              </a:rPr>
              <a:t> </a:t>
            </a:r>
            <a:r>
              <a:rPr lang="en-US" sz="2400" dirty="0" err="1">
                <a:latin typeface="Arial" pitchFamily="34" charset="0"/>
                <a:cs typeface="Arial" pitchFamily="34" charset="0"/>
              </a:rPr>
              <a:t>membuat</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a:t>
            </a:r>
            <a:r>
              <a:rPr lang="en-US" sz="2400" dirty="0" err="1">
                <a:latin typeface="Arial" pitchFamily="34" charset="0"/>
                <a:cs typeface="Arial" pitchFamily="34" charset="0"/>
              </a:rPr>
              <a:t>mereka</a:t>
            </a:r>
            <a:r>
              <a:rPr lang="en-US" sz="2400" dirty="0">
                <a:latin typeface="Arial" pitchFamily="34" charset="0"/>
                <a:cs typeface="Arial" pitchFamily="34" charset="0"/>
              </a:rPr>
              <a:t> </a:t>
            </a:r>
            <a:r>
              <a:rPr lang="en-US" sz="2400" dirty="0" err="1">
                <a:latin typeface="Arial" pitchFamily="34" charset="0"/>
                <a:cs typeface="Arial" pitchFamily="34" charset="0"/>
              </a:rPr>
              <a:t>sendiri</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kapan</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dibutuhkan</a:t>
            </a:r>
            <a:r>
              <a:rPr lang="en-US" sz="2400" dirty="0">
                <a:latin typeface="Arial" pitchFamily="34" charset="0"/>
                <a:cs typeface="Arial" pitchFamily="34" charset="0"/>
              </a:rPr>
              <a:t>, </a:t>
            </a:r>
            <a:r>
              <a:rPr lang="en-US" sz="2400" dirty="0" err="1">
                <a:latin typeface="Arial" pitchFamily="34" charset="0"/>
                <a:cs typeface="Arial" pitchFamily="34" charset="0"/>
              </a:rPr>
              <a:t>tingkat</a:t>
            </a:r>
            <a:r>
              <a:rPr lang="en-US" sz="2400" dirty="0">
                <a:latin typeface="Arial" pitchFamily="34" charset="0"/>
                <a:cs typeface="Arial" pitchFamily="34" charset="0"/>
              </a:rPr>
              <a:t> </a:t>
            </a:r>
            <a:r>
              <a:rPr lang="en-US" sz="2400" dirty="0" err="1">
                <a:latin typeface="Arial" pitchFamily="34" charset="0"/>
                <a:cs typeface="Arial" pitchFamily="34" charset="0"/>
              </a:rPr>
              <a:t>kerumitan</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kemudahan</a:t>
            </a:r>
            <a:r>
              <a:rPr lang="en-US" sz="2400" dirty="0">
                <a:latin typeface="Arial" pitchFamily="34" charset="0"/>
                <a:cs typeface="Arial" pitchFamily="34" charset="0"/>
              </a:rPr>
              <a:t> </a:t>
            </a:r>
            <a:r>
              <a:rPr lang="en-US" sz="2400" dirty="0" err="1">
                <a:latin typeface="Arial" pitchFamily="34" charset="0"/>
                <a:cs typeface="Arial" pitchFamily="34" charset="0"/>
              </a:rPr>
              <a:t>pengguannan</a:t>
            </a:r>
            <a:r>
              <a:rPr lang="en-US" sz="2400" dirty="0">
                <a:latin typeface="Arial" pitchFamily="34" charset="0"/>
                <a:cs typeface="Arial" pitchFamily="34" charset="0"/>
              </a:rPr>
              <a:t> </a:t>
            </a:r>
            <a:r>
              <a:rPr lang="en-US" sz="2400" dirty="0" err="1">
                <a:latin typeface="Arial" pitchFamily="34" charset="0"/>
                <a:cs typeface="Arial" pitchFamily="34" charset="0"/>
              </a:rPr>
              <a:t>paket</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a:solidFill>
                  <a:schemeClr val="bg2">
                    <a:lumMod val="40000"/>
                    <a:lumOff val="60000"/>
                  </a:schemeClr>
                </a:solidFill>
                <a:latin typeface="Arial" pitchFamily="34" charset="0"/>
                <a:cs typeface="Arial" pitchFamily="34" charset="0"/>
              </a:rPr>
              <a:t>K</a:t>
            </a:r>
            <a:r>
              <a:rPr lang="id-ID" sz="2400" dirty="0">
                <a:solidFill>
                  <a:schemeClr val="bg2">
                    <a:lumMod val="40000"/>
                    <a:lumOff val="60000"/>
                  </a:schemeClr>
                </a:solidFill>
                <a:latin typeface="Arial" pitchFamily="34" charset="0"/>
                <a:cs typeface="Arial" pitchFamily="34" charset="0"/>
              </a:rPr>
              <a:t>omunikasi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transmisi</a:t>
            </a:r>
            <a:r>
              <a:rPr lang="en-US" sz="2400" dirty="0">
                <a:latin typeface="Arial" pitchFamily="34" charset="0"/>
                <a:cs typeface="Arial" pitchFamily="34" charset="0"/>
              </a:rPr>
              <a:t> data </a:t>
            </a:r>
            <a:r>
              <a:rPr lang="en-US" sz="2400" err="1">
                <a:latin typeface="Arial" pitchFamily="34" charset="0"/>
                <a:cs typeface="Arial" pitchFamily="34" charset="0"/>
              </a:rPr>
              <a:t>antar</a:t>
            </a:r>
            <a:r>
              <a:rPr lang="en-US" sz="2400">
                <a:latin typeface="Arial" pitchFamily="34" charset="0"/>
                <a:cs typeface="Arial" pitchFamily="34" charset="0"/>
              </a:rPr>
              <a:t> komputer </a:t>
            </a:r>
            <a:r>
              <a:rPr lang="en-US" sz="2400" dirty="0" err="1">
                <a:latin typeface="Arial" pitchFamily="34" charset="0"/>
                <a:cs typeface="Arial" pitchFamily="34" charset="0"/>
              </a:rPr>
              <a:t>berlangsung</a:t>
            </a:r>
            <a:r>
              <a:rPr lang="en-US" sz="2400" dirty="0">
                <a:latin typeface="Arial" pitchFamily="34" charset="0"/>
                <a:cs typeface="Arial" pitchFamily="34" charset="0"/>
              </a:rPr>
              <a:t> </a:t>
            </a:r>
            <a:r>
              <a:rPr lang="en-US" sz="2400" dirty="0" err="1">
                <a:latin typeface="Arial" pitchFamily="34" charset="0"/>
                <a:cs typeface="Arial" pitchFamily="34" charset="0"/>
              </a:rPr>
              <a:t>melaui</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sering</a:t>
            </a:r>
            <a:r>
              <a:rPr lang="en-US" sz="2400" dirty="0">
                <a:latin typeface="Arial" pitchFamily="34" charset="0"/>
                <a:cs typeface="Arial" pitchFamily="34" charset="0"/>
              </a:rPr>
              <a:t> kali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lambat</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tersambung</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jaringannya</a:t>
            </a:r>
            <a:r>
              <a:rPr lang="en-US" sz="2400" dirty="0">
                <a:latin typeface="Arial" pitchFamily="34" charset="0"/>
                <a:cs typeface="Arial" pitchFamily="34" charset="0"/>
              </a:rPr>
              <a:t> </a:t>
            </a:r>
            <a:r>
              <a:rPr lang="en-US" sz="2400" dirty="0" err="1">
                <a:latin typeface="Arial" pitchFamily="34" charset="0"/>
                <a:cs typeface="Arial" pitchFamily="34" charset="0"/>
              </a:rPr>
              <a:t>sendiri</a:t>
            </a:r>
            <a:r>
              <a:rPr lang="en-US" sz="2400" dirty="0">
                <a:latin typeface="Arial" pitchFamily="34" charset="0"/>
                <a:cs typeface="Arial" pitchFamily="34" charset="0"/>
              </a:rPr>
              <a:t>, </a:t>
            </a:r>
            <a:r>
              <a:rPr lang="en-US" sz="2400" dirty="0" err="1">
                <a:latin typeface="Arial" pitchFamily="34" charset="0"/>
                <a:cs typeface="Arial" pitchFamily="34" charset="0"/>
              </a:rPr>
              <a:t>alasanya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karena</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suara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kualitas</a:t>
            </a:r>
            <a:r>
              <a:rPr lang="en-US" sz="2400" dirty="0">
                <a:latin typeface="Arial" pitchFamily="34" charset="0"/>
                <a:cs typeface="Arial" pitchFamily="34" charset="0"/>
              </a:rPr>
              <a:t> </a:t>
            </a:r>
            <a:r>
              <a:rPr lang="en-US" sz="2400" dirty="0" err="1">
                <a:latin typeface="Arial" pitchFamily="34" charset="0"/>
                <a:cs typeface="Arial" pitchFamily="34" charset="0"/>
              </a:rPr>
              <a:t>serta</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harus</a:t>
            </a:r>
            <a:r>
              <a:rPr lang="en-US" sz="2400" dirty="0">
                <a:latin typeface="Arial" pitchFamily="34" charset="0"/>
                <a:cs typeface="Arial" pitchFamily="34" charset="0"/>
              </a:rPr>
              <a:t> </a:t>
            </a:r>
            <a:r>
              <a:rPr lang="en-US" sz="2400" dirty="0" err="1">
                <a:latin typeface="Arial" pitchFamily="34" charset="0"/>
                <a:cs typeface="Arial" pitchFamily="34" charset="0"/>
              </a:rPr>
              <a:t>tinggi</a:t>
            </a:r>
            <a:r>
              <a:rPr lang="en-US" sz="2400" dirty="0">
                <a:latin typeface="Arial" pitchFamily="34" charset="0"/>
                <a:cs typeface="Arial" pitchFamily="34"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Koneksi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Publik</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r>
              <a:rPr lang="en-US" sz="2400" dirty="0" err="1">
                <a:latin typeface="Arial" pitchFamily="34" charset="0"/>
                <a:cs typeface="Arial" pitchFamily="34" charset="0"/>
              </a:rPr>
              <a:t>Seseorang</a:t>
            </a:r>
            <a:r>
              <a:rPr lang="en-US" sz="2400" dirty="0">
                <a:latin typeface="Arial" pitchFamily="34" charset="0"/>
                <a:cs typeface="Arial" pitchFamily="34" charset="0"/>
              </a:rPr>
              <a:t> yang </a:t>
            </a:r>
            <a:r>
              <a:rPr lang="en-US" sz="2400" dirty="0" err="1">
                <a:latin typeface="Arial" pitchFamily="34" charset="0"/>
                <a:cs typeface="Arial" pitchFamily="34" charset="0"/>
              </a:rPr>
              <a:t>menggunakan</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tetap</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memahami</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bahkan</a:t>
            </a:r>
            <a:r>
              <a:rPr lang="en-US" sz="2400" dirty="0">
                <a:latin typeface="Arial" pitchFamily="34" charset="0"/>
                <a:cs typeface="Arial" pitchFamily="34" charset="0"/>
              </a:rPr>
              <a:t>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suara</a:t>
            </a:r>
            <a:r>
              <a:rPr lang="en-US" sz="2400" dirty="0">
                <a:latin typeface="Arial" pitchFamily="34" charset="0"/>
                <a:cs typeface="Arial" pitchFamily="34" charset="0"/>
              </a:rPr>
              <a:t> </a:t>
            </a:r>
            <a:r>
              <a:rPr lang="en-US" sz="2400" dirty="0" err="1">
                <a:latin typeface="Arial" pitchFamily="34" charset="0"/>
                <a:cs typeface="Arial" pitchFamily="34" charset="0"/>
              </a:rPr>
              <a:t>statis</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suara</a:t>
            </a:r>
            <a:r>
              <a:rPr lang="en-US" sz="2400" dirty="0">
                <a:latin typeface="Arial" pitchFamily="34" charset="0"/>
                <a:cs typeface="Arial" pitchFamily="34" charset="0"/>
              </a:rPr>
              <a:t> </a:t>
            </a:r>
            <a:r>
              <a:rPr lang="en-US" sz="2400" dirty="0" err="1">
                <a:latin typeface="Arial" pitchFamily="34" charset="0"/>
                <a:cs typeface="Arial" pitchFamily="34" charset="0"/>
              </a:rPr>
              <a:t>berdengung</a:t>
            </a:r>
            <a:r>
              <a:rPr lang="en-US" sz="2400" dirty="0">
                <a:latin typeface="Arial" pitchFamily="34" charset="0"/>
                <a:cs typeface="Arial" pitchFamily="34" charset="0"/>
              </a:rPr>
              <a:t>, </a:t>
            </a:r>
            <a:r>
              <a:rPr lang="en-US" sz="2400" dirty="0" err="1">
                <a:latin typeface="Arial" pitchFamily="34" charset="0"/>
                <a:cs typeface="Arial" pitchFamily="34" charset="0"/>
              </a:rPr>
              <a:t>sedangkan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membutuhkan</a:t>
            </a:r>
            <a:r>
              <a:rPr lang="en-US" sz="2400" dirty="0">
                <a:latin typeface="Arial" pitchFamily="34" charset="0"/>
                <a:cs typeface="Arial" pitchFamily="34" charset="0"/>
              </a:rPr>
              <a:t> </a:t>
            </a:r>
            <a:r>
              <a:rPr lang="en-US" sz="2400" dirty="0" err="1">
                <a:latin typeface="Arial" pitchFamily="34" charset="0"/>
                <a:cs typeface="Arial" pitchFamily="34" charset="0"/>
              </a:rPr>
              <a:t>koneksi</a:t>
            </a:r>
            <a:r>
              <a:rPr lang="en-US" sz="2400" dirty="0">
                <a:latin typeface="Arial" pitchFamily="34" charset="0"/>
                <a:cs typeface="Arial" pitchFamily="34" charset="0"/>
              </a:rPr>
              <a:t> yang </a:t>
            </a:r>
            <a:r>
              <a:rPr lang="en-US" sz="2400" dirty="0" err="1">
                <a:latin typeface="Arial" pitchFamily="34" charset="0"/>
                <a:cs typeface="Arial" pitchFamily="34" charset="0"/>
              </a:rPr>
              <a:t>sangat</a:t>
            </a:r>
            <a:r>
              <a:rPr lang="en-US" sz="2400" dirty="0">
                <a:latin typeface="Arial" pitchFamily="34" charset="0"/>
                <a:cs typeface="Arial" pitchFamily="34" charset="0"/>
              </a:rPr>
              <a:t> </a:t>
            </a:r>
            <a:r>
              <a:rPr lang="en-US" sz="2400" dirty="0" err="1">
                <a:latin typeface="Arial" pitchFamily="34" charset="0"/>
                <a:cs typeface="Arial" pitchFamily="34" charset="0"/>
              </a:rPr>
              <a:t>diandalkan</a:t>
            </a:r>
            <a:r>
              <a:rPr lang="en-US" sz="2400" dirty="0">
                <a:latin typeface="Arial" pitchFamily="34" charset="0"/>
                <a:cs typeface="Arial" pitchFamily="34" charset="0"/>
              </a:rPr>
              <a:t>. </a:t>
            </a:r>
            <a:r>
              <a:rPr lang="en-US" sz="2400" dirty="0" err="1">
                <a:latin typeface="Arial" pitchFamily="34" charset="0"/>
                <a:cs typeface="Arial" pitchFamily="34" charset="0"/>
              </a:rPr>
              <a:t>Protokol-protokol</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memenuhi</a:t>
            </a:r>
            <a:r>
              <a:rPr lang="en-US" sz="2400" dirty="0">
                <a:latin typeface="Arial" pitchFamily="34" charset="0"/>
                <a:cs typeface="Arial" pitchFamily="34" charset="0"/>
              </a:rPr>
              <a:t> </a:t>
            </a:r>
            <a:r>
              <a:rPr lang="en-US" sz="2400" dirty="0" err="1">
                <a:latin typeface="Arial" pitchFamily="34" charset="0"/>
                <a:cs typeface="Arial" pitchFamily="34" charset="0"/>
              </a:rPr>
              <a:t>kriteria</a:t>
            </a:r>
            <a:r>
              <a:rPr lang="en-US" sz="2400" dirty="0">
                <a:latin typeface="Arial" pitchFamily="34" charset="0"/>
                <a:cs typeface="Arial" pitchFamily="34" charset="0"/>
              </a:rPr>
              <a:t> minimum </a:t>
            </a:r>
            <a:r>
              <a:rPr lang="en-US" sz="2400" dirty="0" err="1">
                <a:latin typeface="Arial" pitchFamily="34" charset="0"/>
                <a:cs typeface="Arial" pitchFamily="34" charset="0"/>
              </a:rPr>
              <a:t>transmisi</a:t>
            </a:r>
            <a:r>
              <a:rPr lang="en-US" sz="2400" dirty="0">
                <a:latin typeface="Arial" pitchFamily="34" charset="0"/>
                <a:cs typeface="Arial" pitchFamily="34" charset="0"/>
              </a:rPr>
              <a:t> </a:t>
            </a:r>
            <a:r>
              <a:rPr lang="en-US" sz="2400" dirty="0" err="1">
                <a:latin typeface="Arial" pitchFamily="34" charset="0"/>
                <a:cs typeface="Arial" pitchFamily="34" charset="0"/>
              </a:rPr>
              <a:t>suara</a:t>
            </a:r>
            <a:r>
              <a:rPr lang="en-US" sz="2400" dirty="0">
                <a:latin typeface="Arial" pitchFamily="34" charset="0"/>
                <a:cs typeface="Arial" pitchFamily="34" charset="0"/>
              </a:rPr>
              <a:t>, </a:t>
            </a:r>
            <a:r>
              <a:rPr lang="en-US" sz="2400" dirty="0" err="1">
                <a:latin typeface="Arial" pitchFamily="34" charset="0"/>
                <a:cs typeface="Arial" pitchFamily="34" charset="0"/>
              </a:rPr>
              <a:t>transmisi</a:t>
            </a:r>
            <a:r>
              <a:rPr lang="en-US" sz="2400" dirty="0">
                <a:latin typeface="Arial" pitchFamily="34" charset="0"/>
                <a:cs typeface="Arial" pitchFamily="34" charset="0"/>
              </a:rPr>
              <a:t> analog </a:t>
            </a:r>
            <a:r>
              <a:rPr lang="en-US" sz="2400" dirty="0" err="1">
                <a:latin typeface="Arial" pitchFamily="34" charset="0"/>
                <a:cs typeface="Arial" pitchFamily="34" charset="0"/>
              </a:rPr>
              <a:t>bermutu</a:t>
            </a:r>
            <a:r>
              <a:rPr lang="en-US" sz="2400" dirty="0">
                <a:latin typeface="Arial" pitchFamily="34" charset="0"/>
                <a:cs typeface="Arial" pitchFamily="34" charset="0"/>
              </a:rPr>
              <a:t> </a:t>
            </a:r>
            <a:r>
              <a:rPr lang="en-US" sz="2400" dirty="0" err="1">
                <a:latin typeface="Arial" pitchFamily="34" charset="0"/>
                <a:cs typeface="Arial" pitchFamily="34" charset="0"/>
              </a:rPr>
              <a:t>rendah</a:t>
            </a:r>
            <a:r>
              <a:rPr lang="en-US" sz="2400" dirty="0">
                <a:latin typeface="Arial" pitchFamily="34" charset="0"/>
                <a:cs typeface="Arial" pitchFamily="34"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a:solidFill>
                  <a:schemeClr val="bg2">
                    <a:lumMod val="40000"/>
                    <a:lumOff val="60000"/>
                  </a:schemeClr>
                </a:solidFill>
                <a:latin typeface="Arial" pitchFamily="34" charset="0"/>
                <a:cs typeface="Arial" pitchFamily="34" charset="0"/>
              </a:rPr>
              <a:t>Modem </a:t>
            </a:r>
            <a:r>
              <a:rPr lang="en-US" sz="2400" dirty="0" err="1">
                <a:solidFill>
                  <a:schemeClr val="bg2">
                    <a:lumMod val="40000"/>
                    <a:lumOff val="60000"/>
                  </a:schemeClr>
                </a:solidFill>
                <a:latin typeface="Arial" pitchFamily="34" charset="0"/>
                <a:cs typeface="Arial" pitchFamily="34" charset="0"/>
              </a:rPr>
              <a:t>Telepon</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334000"/>
          </a:xfrm>
        </p:spPr>
        <p:txBody>
          <a:bodyPr>
            <a:normAutofit/>
          </a:bodyPr>
          <a:lstStyle/>
          <a:p>
            <a:r>
              <a:rPr lang="en-US" sz="2400" dirty="0">
                <a:latin typeface="Arial" pitchFamily="34" charset="0"/>
                <a:cs typeface="Arial" pitchFamily="34" charset="0"/>
              </a:rPr>
              <a:t>Modem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menghubu</a:t>
            </a:r>
            <a:r>
              <a:rPr lang="id-ID" sz="2400" dirty="0">
                <a:latin typeface="Arial" pitchFamily="34" charset="0"/>
                <a:cs typeface="Arial" pitchFamily="34" charset="0"/>
              </a:rPr>
              <a:t>n</a:t>
            </a:r>
            <a:r>
              <a:rPr lang="en-US" sz="2400" dirty="0" err="1">
                <a:latin typeface="Arial" pitchFamily="34" charset="0"/>
                <a:cs typeface="Arial" pitchFamily="34" charset="0"/>
              </a:rPr>
              <a:t>gkan</a:t>
            </a:r>
            <a:r>
              <a:rPr lang="en-US" sz="2400" dirty="0">
                <a:latin typeface="Arial" pitchFamily="34" charset="0"/>
                <a:cs typeface="Arial" pitchFamily="34" charset="0"/>
              </a:rPr>
              <a:t> </a:t>
            </a:r>
            <a:r>
              <a:rPr lang="en-US" sz="2400" dirty="0" err="1">
                <a:latin typeface="Arial" pitchFamily="34" charset="0"/>
                <a:cs typeface="Arial" pitchFamily="34" charset="0"/>
              </a:rPr>
              <a:t>sekitar</a:t>
            </a:r>
            <a:r>
              <a:rPr lang="en-US" sz="2400" dirty="0">
                <a:latin typeface="Arial" pitchFamily="34" charset="0"/>
                <a:cs typeface="Arial" pitchFamily="34" charset="0"/>
              </a:rPr>
              <a:t> </a:t>
            </a:r>
            <a:r>
              <a:rPr lang="en-US" sz="2400" dirty="0" err="1">
                <a:latin typeface="Arial" pitchFamily="34" charset="0"/>
                <a:cs typeface="Arial" pitchFamily="34" charset="0"/>
              </a:rPr>
              <a:t>setengah</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rumah</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internet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56 Kbps (56.000 bit per </a:t>
            </a:r>
            <a:r>
              <a:rPr lang="en-US" sz="2400" dirty="0" err="1">
                <a:latin typeface="Arial" pitchFamily="34" charset="0"/>
                <a:cs typeface="Arial" pitchFamily="34" charset="0"/>
              </a:rPr>
              <a:t>detik</a:t>
            </a:r>
            <a:r>
              <a:rPr lang="en-US" sz="2400" dirty="0">
                <a:latin typeface="Arial" pitchFamily="34" charset="0"/>
                <a:cs typeface="Arial" pitchFamily="34" charset="0"/>
              </a:rPr>
              <a:t>). </a:t>
            </a:r>
            <a:r>
              <a:rPr lang="en-US" sz="2400" dirty="0" err="1">
                <a:latin typeface="Arial" pitchFamily="34" charset="0"/>
                <a:cs typeface="Arial" pitchFamily="34" charset="0"/>
              </a:rPr>
              <a:t>Protokol-protokol</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 </a:t>
            </a:r>
            <a:r>
              <a:rPr lang="en-US" sz="2400" dirty="0" err="1">
                <a:latin typeface="Arial" pitchFamily="34" charset="0"/>
                <a:cs typeface="Arial" pitchFamily="34" charset="0"/>
              </a:rPr>
              <a:t>layanan</a:t>
            </a:r>
            <a:r>
              <a:rPr lang="en-US" sz="2400" dirty="0">
                <a:latin typeface="Arial" pitchFamily="34" charset="0"/>
                <a:cs typeface="Arial" pitchFamily="34" charset="0"/>
              </a:rPr>
              <a:t> digital </a:t>
            </a:r>
            <a:r>
              <a:rPr lang="en-US" sz="2400" dirty="0" err="1">
                <a:latin typeface="Arial" pitchFamily="34" charset="0"/>
                <a:cs typeface="Arial" pitchFamily="34" charset="0"/>
              </a:rPr>
              <a:t>terintegrasi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berlangganan</a:t>
            </a:r>
            <a:r>
              <a:rPr lang="en-US" sz="2400" dirty="0">
                <a:latin typeface="Arial" pitchFamily="34" charset="0"/>
                <a:cs typeface="Arial" pitchFamily="34" charset="0"/>
              </a:rPr>
              <a:t> digital </a:t>
            </a:r>
            <a:r>
              <a:rPr lang="en-US" sz="2400" dirty="0" err="1">
                <a:latin typeface="Arial" pitchFamily="34" charset="0"/>
                <a:cs typeface="Arial" pitchFamily="34" charset="0"/>
              </a:rPr>
              <a:t>menjadi</a:t>
            </a:r>
            <a:r>
              <a:rPr lang="en-US" sz="2400" dirty="0">
                <a:latin typeface="Arial" pitchFamily="34" charset="0"/>
                <a:cs typeface="Arial" pitchFamily="34" charset="0"/>
              </a:rPr>
              <a:t> standard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mengirimkan</a:t>
            </a:r>
            <a:r>
              <a:rPr lang="en-US" sz="2400" dirty="0">
                <a:latin typeface="Arial" pitchFamily="34" charset="0"/>
                <a:cs typeface="Arial" pitchFamily="34" charset="0"/>
              </a:rPr>
              <a:t> data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1,5 </a:t>
            </a:r>
            <a:r>
              <a:rPr lang="en-US" sz="2400" dirty="0" err="1">
                <a:latin typeface="Arial" pitchFamily="34" charset="0"/>
                <a:cs typeface="Arial" pitchFamily="34" charset="0"/>
              </a:rPr>
              <a:t>hingga</a:t>
            </a:r>
            <a:r>
              <a:rPr lang="en-US" sz="2400" dirty="0">
                <a:latin typeface="Arial" pitchFamily="34" charset="0"/>
                <a:cs typeface="Arial" pitchFamily="34" charset="0"/>
              </a:rPr>
              <a:t> 32 Mbps (32juta bit per </a:t>
            </a:r>
            <a:r>
              <a:rPr lang="en-US" sz="2400" dirty="0" err="1">
                <a:latin typeface="Arial" pitchFamily="34" charset="0"/>
                <a:cs typeface="Arial" pitchFamily="34" charset="0"/>
              </a:rPr>
              <a:t>detik</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standard.</a:t>
            </a:r>
            <a:endParaRPr lang="id-ID" sz="2400" dirty="0">
              <a:latin typeface="Arial" pitchFamily="34" charset="0"/>
              <a:cs typeface="Arial" pitchFamily="34" charset="0"/>
            </a:endParaRPr>
          </a:p>
          <a:p>
            <a:r>
              <a:rPr lang="en-US" sz="2400" dirty="0" err="1">
                <a:latin typeface="Arial" pitchFamily="34" charset="0"/>
                <a:cs typeface="Arial" pitchFamily="34" charset="0"/>
              </a:rPr>
              <a:t>Protokol</a:t>
            </a:r>
            <a:r>
              <a:rPr lang="en-US" sz="2400" dirty="0">
                <a:latin typeface="Arial" pitchFamily="34" charset="0"/>
                <a:cs typeface="Arial" pitchFamily="34" charset="0"/>
              </a:rPr>
              <a:t> digital </a:t>
            </a:r>
            <a:r>
              <a:rPr lang="en-US" sz="2400" dirty="0" err="1">
                <a:latin typeface="Arial" pitchFamily="34" charset="0"/>
                <a:cs typeface="Arial" pitchFamily="34" charset="0"/>
              </a:rPr>
              <a:t>pertama</a:t>
            </a:r>
            <a:r>
              <a:rPr lang="en-US" sz="2400" dirty="0">
                <a:latin typeface="Arial" pitchFamily="34" charset="0"/>
                <a:cs typeface="Arial" pitchFamily="34" charset="0"/>
              </a:rPr>
              <a:t> kali </a:t>
            </a:r>
            <a:r>
              <a:rPr lang="en-US" sz="2400" dirty="0" err="1">
                <a:latin typeface="Arial" pitchFamily="34" charset="0"/>
                <a:cs typeface="Arial" pitchFamily="34" charset="0"/>
              </a:rPr>
              <a:t>diperkenalkan</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1980-an </a:t>
            </a:r>
            <a:r>
              <a:rPr lang="en-US" sz="2400" dirty="0" err="1">
                <a:latin typeface="Arial" pitchFamily="34" charset="0"/>
                <a:cs typeface="Arial" pitchFamily="34" charset="0"/>
              </a:rPr>
              <a:t>tetapi</a:t>
            </a:r>
            <a:r>
              <a:rPr lang="en-US" sz="2400" dirty="0">
                <a:latin typeface="Arial" pitchFamily="34" charset="0"/>
                <a:cs typeface="Arial" pitchFamily="34" charset="0"/>
              </a:rPr>
              <a:t> </a:t>
            </a:r>
            <a:r>
              <a:rPr lang="en-US" sz="2400" dirty="0" err="1">
                <a:latin typeface="Arial" pitchFamily="34" charset="0"/>
                <a:cs typeface="Arial" pitchFamily="34" charset="0"/>
              </a:rPr>
              <a:t>kurang</a:t>
            </a:r>
            <a:r>
              <a:rPr lang="en-US" sz="2400" dirty="0">
                <a:latin typeface="Arial" pitchFamily="34" charset="0"/>
                <a:cs typeface="Arial" pitchFamily="34" charset="0"/>
              </a:rPr>
              <a:t> </a:t>
            </a:r>
            <a:r>
              <a:rPr lang="en-US" sz="2400" dirty="0" err="1">
                <a:latin typeface="Arial" pitchFamily="34" charset="0"/>
                <a:cs typeface="Arial" pitchFamily="34" charset="0"/>
              </a:rPr>
              <a:t>begitu</a:t>
            </a:r>
            <a:r>
              <a:rPr lang="en-US" sz="2400" dirty="0">
                <a:latin typeface="Arial" pitchFamily="34" charset="0"/>
                <a:cs typeface="Arial" pitchFamily="34" charset="0"/>
              </a:rPr>
              <a:t> </a:t>
            </a:r>
            <a:r>
              <a:rPr lang="en-US" sz="2400" dirty="0" err="1">
                <a:latin typeface="Arial" pitchFamily="34" charset="0"/>
                <a:cs typeface="Arial" pitchFamily="34" charset="0"/>
              </a:rPr>
              <a:t>populer</a:t>
            </a:r>
            <a:r>
              <a:rPr lang="en-US" sz="2400" dirty="0">
                <a:latin typeface="Arial" pitchFamily="34" charset="0"/>
                <a:cs typeface="Arial" pitchFamily="34" charset="0"/>
              </a:rPr>
              <a:t> </a:t>
            </a:r>
            <a:r>
              <a:rPr lang="en-US" sz="2400" dirty="0" err="1">
                <a:latin typeface="Arial" pitchFamily="34" charset="0"/>
                <a:cs typeface="Arial" pitchFamily="34" charset="0"/>
              </a:rPr>
              <a:t>sampai</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1990-an,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permi</a:t>
            </a:r>
            <a:r>
              <a:rPr lang="id-ID" sz="2400" dirty="0">
                <a:latin typeface="Arial" pitchFamily="34" charset="0"/>
                <a:cs typeface="Arial" pitchFamily="34" charset="0"/>
              </a:rPr>
              <a:t>n</a:t>
            </a:r>
            <a:r>
              <a:rPr lang="en-US" sz="2400" dirty="0" err="1">
                <a:latin typeface="Arial" pitchFamily="34" charset="0"/>
                <a:cs typeface="Arial" pitchFamily="34" charset="0"/>
              </a:rPr>
              <a:t>taan</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koneksi</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rumah</a:t>
            </a:r>
            <a:r>
              <a:rPr lang="en-US" sz="2400" dirty="0">
                <a:latin typeface="Arial" pitchFamily="34" charset="0"/>
                <a:cs typeface="Arial" pitchFamily="34" charset="0"/>
              </a:rPr>
              <a:t> </a:t>
            </a:r>
            <a:r>
              <a:rPr lang="en-US" sz="2400" dirty="0" err="1">
                <a:latin typeface="Arial" pitchFamily="34" charset="0"/>
                <a:cs typeface="Arial" pitchFamily="34" charset="0"/>
              </a:rPr>
              <a:t>mengalami</a:t>
            </a:r>
            <a:r>
              <a:rPr lang="en-US" sz="2400" dirty="0">
                <a:latin typeface="Arial" pitchFamily="34" charset="0"/>
                <a:cs typeface="Arial" pitchFamily="34" charset="0"/>
              </a:rPr>
              <a:t> </a:t>
            </a:r>
            <a:r>
              <a:rPr lang="en-US" sz="2400" dirty="0" err="1">
                <a:latin typeface="Arial" pitchFamily="34" charset="0"/>
                <a:cs typeface="Arial" pitchFamily="34" charset="0"/>
              </a:rPr>
              <a:t>peningkatan</a:t>
            </a:r>
            <a:r>
              <a:rPr lang="en-US" sz="2400" dirty="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9762"/>
          </a:xfrm>
        </p:spPr>
        <p:txBody>
          <a:bodyPr>
            <a:normAutofit/>
          </a:bodyPr>
          <a:lstStyle/>
          <a:p>
            <a:pPr algn="l"/>
            <a:r>
              <a:rPr lang="en-US" sz="2400" dirty="0">
                <a:solidFill>
                  <a:schemeClr val="bg2">
                    <a:lumMod val="40000"/>
                    <a:lumOff val="60000"/>
                  </a:schemeClr>
                </a:solidFill>
                <a:latin typeface="Arial" pitchFamily="34" charset="0"/>
                <a:cs typeface="Arial" pitchFamily="34" charset="0"/>
              </a:rPr>
              <a:t>Modem </a:t>
            </a:r>
            <a:r>
              <a:rPr lang="en-US" sz="2400" dirty="0" err="1">
                <a:solidFill>
                  <a:schemeClr val="bg2">
                    <a:lumMod val="40000"/>
                    <a:lumOff val="60000"/>
                  </a:schemeClr>
                </a:solidFill>
                <a:latin typeface="Arial" pitchFamily="34" charset="0"/>
                <a:cs typeface="Arial" pitchFamily="34" charset="0"/>
              </a:rPr>
              <a:t>Kabel</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a:xfrm>
            <a:off x="381000" y="838200"/>
            <a:ext cx="8229600" cy="6019800"/>
          </a:xfrm>
        </p:spPr>
        <p:txBody>
          <a:bodyPr>
            <a:normAutofit/>
          </a:bodyPr>
          <a:lstStyle/>
          <a:p>
            <a:r>
              <a:rPr lang="en-US" sz="2400" dirty="0">
                <a:latin typeface="Arial" pitchFamily="34" charset="0"/>
                <a:cs typeface="Arial" pitchFamily="34" charset="0"/>
              </a:rPr>
              <a:t>Modem </a:t>
            </a:r>
            <a:r>
              <a:rPr lang="en-US" sz="2400" dirty="0" err="1">
                <a:latin typeface="Arial" pitchFamily="34" charset="0"/>
                <a:cs typeface="Arial" pitchFamily="34" charset="0"/>
              </a:rPr>
              <a:t>kabel</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modem yang </a:t>
            </a:r>
            <a:r>
              <a:rPr lang="en-US" sz="2400" dirty="0" err="1">
                <a:latin typeface="Arial" pitchFamily="34" charset="0"/>
                <a:cs typeface="Arial" pitchFamily="34" charset="0"/>
              </a:rPr>
              <a:t>tersambung</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kabel</a:t>
            </a:r>
            <a:r>
              <a:rPr lang="en-US" sz="2400" dirty="0">
                <a:latin typeface="Arial" pitchFamily="34" charset="0"/>
                <a:cs typeface="Arial" pitchFamily="34" charset="0"/>
              </a:rPr>
              <a:t> coaxial yang </a:t>
            </a:r>
            <a:r>
              <a:rPr lang="en-US" sz="2400" dirty="0" err="1">
                <a:latin typeface="Arial" pitchFamily="34" charset="0"/>
                <a:cs typeface="Arial" pitchFamily="34" charset="0"/>
              </a:rPr>
              <a:t>umumnya</a:t>
            </a:r>
            <a:r>
              <a:rPr lang="en-US" sz="2400" dirty="0">
                <a:latin typeface="Arial" pitchFamily="34" charset="0"/>
                <a:cs typeface="Arial" pitchFamily="34" charset="0"/>
              </a:rPr>
              <a:t> </a:t>
            </a:r>
            <a:r>
              <a:rPr lang="en-US" sz="2400" dirty="0" err="1">
                <a:latin typeface="Arial" pitchFamily="34" charset="0"/>
                <a:cs typeface="Arial" pitchFamily="34" charset="0"/>
              </a:rPr>
              <a:t>digunakan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menerima</a:t>
            </a:r>
            <a:r>
              <a:rPr lang="en-US" sz="2400" dirty="0">
                <a:latin typeface="Arial" pitchFamily="34" charset="0"/>
                <a:cs typeface="Arial" pitchFamily="34" charset="0"/>
              </a:rPr>
              <a:t> </a:t>
            </a:r>
            <a:r>
              <a:rPr lang="en-US" sz="2400" dirty="0" err="1">
                <a:latin typeface="Arial" pitchFamily="34" charset="0"/>
                <a:cs typeface="Arial" pitchFamily="34" charset="0"/>
              </a:rPr>
              <a:t>siaran</a:t>
            </a:r>
            <a:r>
              <a:rPr lang="en-US" sz="2400" dirty="0">
                <a:latin typeface="Arial" pitchFamily="34" charset="0"/>
                <a:cs typeface="Arial" pitchFamily="34" charset="0"/>
              </a:rPr>
              <a:t> </a:t>
            </a:r>
            <a:r>
              <a:rPr lang="en-US" sz="2400" dirty="0" err="1">
                <a:latin typeface="Arial" pitchFamily="34" charset="0"/>
                <a:cs typeface="Arial" pitchFamily="34" charset="0"/>
              </a:rPr>
              <a:t>televisi</a:t>
            </a:r>
            <a:r>
              <a:rPr lang="en-US" sz="2400" dirty="0">
                <a:latin typeface="Arial" pitchFamily="34" charset="0"/>
                <a:cs typeface="Arial" pitchFamily="34" charset="0"/>
              </a:rPr>
              <a:t> </a:t>
            </a:r>
            <a:r>
              <a:rPr lang="en-US" sz="2400" dirty="0" err="1">
                <a:latin typeface="Arial" pitchFamily="34" charset="0"/>
                <a:cs typeface="Arial" pitchFamily="34" charset="0"/>
              </a:rPr>
              <a:t>kabel</a:t>
            </a:r>
            <a:r>
              <a:rPr lang="en-US" sz="2400" dirty="0">
                <a:latin typeface="Arial" pitchFamily="34" charset="0"/>
                <a:cs typeface="Arial" pitchFamily="34" charset="0"/>
              </a:rPr>
              <a:t>. Modem </a:t>
            </a:r>
            <a:r>
              <a:rPr lang="en-US" sz="2400" dirty="0" err="1">
                <a:latin typeface="Arial" pitchFamily="34" charset="0"/>
                <a:cs typeface="Arial" pitchFamily="34" charset="0"/>
              </a:rPr>
              <a:t>kabel</a:t>
            </a:r>
            <a:r>
              <a:rPr lang="en-US" sz="2400" dirty="0">
                <a:latin typeface="Arial" pitchFamily="34" charset="0"/>
                <a:cs typeface="Arial" pitchFamily="34" charset="0"/>
              </a:rPr>
              <a:t> </a:t>
            </a:r>
            <a:r>
              <a:rPr lang="en-US" sz="2400" dirty="0" err="1">
                <a:latin typeface="Arial" pitchFamily="34" charset="0"/>
                <a:cs typeface="Arial" pitchFamily="34" charset="0"/>
              </a:rPr>
              <a:t>biasanya</a:t>
            </a:r>
            <a:r>
              <a:rPr lang="en-US" sz="2400" dirty="0">
                <a:latin typeface="Arial" pitchFamily="34" charset="0"/>
                <a:cs typeface="Arial" pitchFamily="34" charset="0"/>
              </a:rPr>
              <a:t> </a:t>
            </a:r>
            <a:r>
              <a:rPr lang="en-US" sz="2400" dirty="0" err="1">
                <a:latin typeface="Arial" pitchFamily="34" charset="0"/>
                <a:cs typeface="Arial" pitchFamily="34" charset="0"/>
              </a:rPr>
              <a:t>mencapai</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2 Mbps,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tetapi</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yang </a:t>
            </a:r>
            <a:r>
              <a:rPr lang="en-US" sz="2400" dirty="0" err="1">
                <a:latin typeface="Arial" pitchFamily="34" charset="0"/>
                <a:cs typeface="Arial" pitchFamily="34" charset="0"/>
              </a:rPr>
              <a:t>sebenarnya</a:t>
            </a:r>
            <a:r>
              <a:rPr lang="en-US" sz="2400" dirty="0">
                <a:latin typeface="Arial" pitchFamily="34" charset="0"/>
                <a:cs typeface="Arial" pitchFamily="34" charset="0"/>
              </a:rPr>
              <a:t> </a:t>
            </a:r>
            <a:r>
              <a:rPr lang="en-US" sz="2400" dirty="0" err="1">
                <a:latin typeface="Arial" pitchFamily="34" charset="0"/>
                <a:cs typeface="Arial" pitchFamily="34" charset="0"/>
              </a:rPr>
              <a:t>terkadang</a:t>
            </a:r>
            <a:r>
              <a:rPr lang="en-US" sz="2400" dirty="0">
                <a:latin typeface="Arial" pitchFamily="34" charset="0"/>
                <a:cs typeface="Arial" pitchFamily="34" charset="0"/>
              </a:rPr>
              <a:t> </a:t>
            </a:r>
            <a:r>
              <a:rPr lang="en-US" sz="2400" dirty="0" err="1">
                <a:latin typeface="Arial" pitchFamily="34" charset="0"/>
                <a:cs typeface="Arial" pitchFamily="34" charset="0"/>
              </a:rPr>
              <a:t>hanya</a:t>
            </a:r>
            <a:r>
              <a:rPr lang="en-US" sz="2400" dirty="0">
                <a:latin typeface="Arial" pitchFamily="34" charset="0"/>
                <a:cs typeface="Arial" pitchFamily="34" charset="0"/>
              </a:rPr>
              <a:t> 512 Kbps.</a:t>
            </a:r>
            <a:endParaRPr lang="id-ID" sz="2400" dirty="0">
              <a:latin typeface="Arial" pitchFamily="34" charset="0"/>
              <a:cs typeface="Arial" pitchFamily="34" charset="0"/>
            </a:endParaRPr>
          </a:p>
          <a:p>
            <a:r>
              <a:rPr lang="en-US" sz="2400" dirty="0" err="1">
                <a:latin typeface="Arial" pitchFamily="34" charset="0"/>
                <a:cs typeface="Arial" pitchFamily="34" charset="0"/>
              </a:rPr>
              <a:t>Kecepat</a:t>
            </a:r>
            <a:r>
              <a:rPr lang="id-ID" sz="2400" dirty="0">
                <a:latin typeface="Arial" pitchFamily="34" charset="0"/>
                <a:cs typeface="Arial" pitchFamily="34" charset="0"/>
              </a:rPr>
              <a:t>a</a:t>
            </a:r>
            <a:r>
              <a:rPr lang="en-US" sz="2400" dirty="0">
                <a:latin typeface="Arial" pitchFamily="34" charset="0"/>
                <a:cs typeface="Arial" pitchFamily="34" charset="0"/>
              </a:rPr>
              <a:t>n </a:t>
            </a:r>
            <a:r>
              <a:rPr lang="en-US" sz="2400" dirty="0" err="1">
                <a:latin typeface="Arial" pitchFamily="34" charset="0"/>
                <a:cs typeface="Arial" pitchFamily="34" charset="0"/>
              </a:rPr>
              <a:t>transmisi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hanya</a:t>
            </a:r>
            <a:r>
              <a:rPr lang="en-US" sz="2400" dirty="0">
                <a:latin typeface="Arial" pitchFamily="34" charset="0"/>
                <a:cs typeface="Arial" pitchFamily="34" charset="0"/>
              </a:rPr>
              <a:t> </a:t>
            </a:r>
            <a:r>
              <a:rPr lang="en-US" sz="2400" dirty="0" err="1">
                <a:latin typeface="Arial" pitchFamily="34" charset="0"/>
                <a:cs typeface="Arial" pitchFamily="34" charset="0"/>
              </a:rPr>
              <a:t>tergantung</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kemampuan</a:t>
            </a:r>
            <a:r>
              <a:rPr lang="en-US" sz="2400" dirty="0">
                <a:latin typeface="Arial" pitchFamily="34" charset="0"/>
                <a:cs typeface="Arial" pitchFamily="34" charset="0"/>
              </a:rPr>
              <a:t> </a:t>
            </a:r>
            <a:r>
              <a:rPr lang="en-US" sz="2400" dirty="0" err="1">
                <a:latin typeface="Arial" pitchFamily="34" charset="0"/>
                <a:cs typeface="Arial" pitchFamily="34" charset="0"/>
              </a:rPr>
              <a:t>teknis</a:t>
            </a:r>
            <a:r>
              <a:rPr lang="en-US" sz="2400" dirty="0">
                <a:latin typeface="Arial" pitchFamily="34" charset="0"/>
                <a:cs typeface="Arial" pitchFamily="34" charset="0"/>
              </a:rPr>
              <a:t> modem </a:t>
            </a:r>
            <a:r>
              <a:rPr lang="en-US" sz="2400" dirty="0" err="1">
                <a:latin typeface="Arial" pitchFamily="34" charset="0"/>
                <a:cs typeface="Arial" pitchFamily="34" charset="0"/>
              </a:rPr>
              <a:t>kabel</a:t>
            </a:r>
            <a:r>
              <a:rPr lang="en-US" sz="2400" dirty="0">
                <a:latin typeface="Arial" pitchFamily="34" charset="0"/>
                <a:cs typeface="Arial" pitchFamily="34" charset="0"/>
              </a:rPr>
              <a:t>, </a:t>
            </a:r>
            <a:r>
              <a:rPr lang="en-US" sz="2400" dirty="0" err="1">
                <a:latin typeface="Arial" pitchFamily="34" charset="0"/>
                <a:cs typeface="Arial" pitchFamily="34" charset="0"/>
              </a:rPr>
              <a:t>namun</a:t>
            </a:r>
            <a:r>
              <a:rPr lang="en-US" sz="2400" dirty="0">
                <a:latin typeface="Arial" pitchFamily="34" charset="0"/>
                <a:cs typeface="Arial" pitchFamily="34" charset="0"/>
              </a:rPr>
              <a:t> </a:t>
            </a:r>
            <a:r>
              <a:rPr lang="en-US" sz="2400" dirty="0" err="1">
                <a:latin typeface="Arial" pitchFamily="34" charset="0"/>
                <a:cs typeface="Arial" pitchFamily="34" charset="0"/>
              </a:rPr>
              <a:t>juga</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batasan</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yang </a:t>
            </a:r>
            <a:r>
              <a:rPr lang="en-US" sz="2400" dirty="0" err="1">
                <a:latin typeface="Arial" pitchFamily="34" charset="0"/>
                <a:cs typeface="Arial" pitchFamily="34" charset="0"/>
              </a:rPr>
              <a:t>ingin</a:t>
            </a:r>
            <a:r>
              <a:rPr lang="en-US" sz="2400" dirty="0">
                <a:latin typeface="Arial" pitchFamily="34" charset="0"/>
                <a:cs typeface="Arial" pitchFamily="34" charset="0"/>
              </a:rPr>
              <a:t> </a:t>
            </a:r>
            <a:r>
              <a:rPr lang="en-US" sz="2400" dirty="0" err="1">
                <a:latin typeface="Arial" pitchFamily="34" charset="0"/>
                <a:cs typeface="Arial" pitchFamily="34" charset="0"/>
              </a:rPr>
              <a:t>dikenalkan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kabel</a:t>
            </a:r>
            <a:r>
              <a:rPr lang="en-US" sz="2400" dirty="0">
                <a:latin typeface="Arial" pitchFamily="34" charset="0"/>
                <a:cs typeface="Arial" pitchFamily="34" charset="0"/>
              </a:rPr>
              <a:t>.</a:t>
            </a:r>
          </a:p>
          <a:p>
            <a:r>
              <a:rPr lang="en-US" sz="2400" dirty="0" err="1">
                <a:latin typeface="Arial" pitchFamily="34" charset="0"/>
                <a:cs typeface="Arial" pitchFamily="34" charset="0"/>
              </a:rPr>
              <a:t>Kapasitas</a:t>
            </a:r>
            <a:r>
              <a:rPr lang="en-US" sz="2400" dirty="0">
                <a:latin typeface="Arial" pitchFamily="34" charset="0"/>
                <a:cs typeface="Arial" pitchFamily="34" charset="0"/>
              </a:rPr>
              <a:t> </a:t>
            </a:r>
            <a:r>
              <a:rPr lang="en-US" sz="2400" dirty="0" err="1">
                <a:latin typeface="Arial" pitchFamily="34" charset="0"/>
                <a:cs typeface="Arial" pitchFamily="34" charset="0"/>
              </a:rPr>
              <a:t>transmisi</a:t>
            </a:r>
            <a:r>
              <a:rPr lang="en-US" sz="2400" dirty="0">
                <a:latin typeface="Arial" pitchFamily="34" charset="0"/>
                <a:cs typeface="Arial" pitchFamily="34" charset="0"/>
              </a:rPr>
              <a:t> </a:t>
            </a:r>
            <a:r>
              <a:rPr lang="en-US" sz="2400" dirty="0" err="1">
                <a:latin typeface="Arial" pitchFamily="34" charset="0"/>
                <a:cs typeface="Arial" pitchFamily="34" charset="0"/>
              </a:rPr>
              <a:t>maksimum</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kebanyakan</a:t>
            </a:r>
            <a:r>
              <a:rPr lang="en-US" sz="2400" dirty="0">
                <a:latin typeface="Arial" pitchFamily="34" charset="0"/>
                <a:cs typeface="Arial" pitchFamily="34" charset="0"/>
              </a:rPr>
              <a:t> modem </a:t>
            </a:r>
            <a:r>
              <a:rPr lang="en-US" sz="2400" dirty="0" err="1">
                <a:latin typeface="Arial" pitchFamily="34" charset="0"/>
                <a:cs typeface="Arial" pitchFamily="34" charset="0"/>
              </a:rPr>
              <a:t>kabel</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11 Mbps, </a:t>
            </a:r>
            <a:r>
              <a:rPr lang="en-US" sz="2400" dirty="0" err="1">
                <a:latin typeface="Arial" pitchFamily="34" charset="0"/>
                <a:cs typeface="Arial" pitchFamily="34" charset="0"/>
              </a:rPr>
              <a:t>namun</a:t>
            </a:r>
            <a:r>
              <a:rPr lang="en-US" sz="2400" dirty="0">
                <a:latin typeface="Arial" pitchFamily="34" charset="0"/>
                <a:cs typeface="Arial" pitchFamily="34" charset="0"/>
              </a:rPr>
              <a:t> </a:t>
            </a:r>
            <a:r>
              <a:rPr lang="en-US" sz="2400" dirty="0" err="1">
                <a:latin typeface="Arial" pitchFamily="34" charset="0"/>
                <a:cs typeface="Arial" pitchFamily="34" charset="0"/>
              </a:rPr>
              <a:t>hanya</a:t>
            </a:r>
            <a:r>
              <a:rPr lang="en-US" sz="2400" dirty="0">
                <a:latin typeface="Arial" pitchFamily="34" charset="0"/>
                <a:cs typeface="Arial" pitchFamily="34" charset="0"/>
              </a:rPr>
              <a:t> </a:t>
            </a:r>
            <a:r>
              <a:rPr lang="en-US" sz="2400" dirty="0" err="1">
                <a:latin typeface="Arial" pitchFamily="34" charset="0"/>
                <a:cs typeface="Arial" pitchFamily="34" charset="0"/>
              </a:rPr>
              <a:t>sedikit</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kabel</a:t>
            </a:r>
            <a:r>
              <a:rPr lang="en-US" sz="2400" dirty="0">
                <a:latin typeface="Arial" pitchFamily="34" charset="0"/>
                <a:cs typeface="Arial" pitchFamily="34" charset="0"/>
              </a:rPr>
              <a:t> yang </a:t>
            </a:r>
            <a:r>
              <a:rPr lang="en-US" sz="2400" dirty="0" err="1">
                <a:latin typeface="Arial" pitchFamily="34" charset="0"/>
                <a:cs typeface="Arial" pitchFamily="34" charset="0"/>
              </a:rPr>
              <a:t>memperkenalkan</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Saluran</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Pribadi</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sirkuit</a:t>
            </a:r>
            <a:r>
              <a:rPr lang="en-US" sz="2400" dirty="0">
                <a:latin typeface="Arial" pitchFamily="34" charset="0"/>
                <a:cs typeface="Arial" pitchFamily="34" charset="0"/>
              </a:rPr>
              <a:t> yang </a:t>
            </a:r>
            <a:r>
              <a:rPr lang="en-US" sz="2400" dirty="0" err="1">
                <a:latin typeface="Arial" pitchFamily="34" charset="0"/>
                <a:cs typeface="Arial" pitchFamily="34" charset="0"/>
              </a:rPr>
              <a:t>selalu</a:t>
            </a:r>
            <a:r>
              <a:rPr lang="en-US" sz="2400" dirty="0">
                <a:latin typeface="Arial" pitchFamily="34" charset="0"/>
                <a:cs typeface="Arial" pitchFamily="34" charset="0"/>
              </a:rPr>
              <a:t> </a:t>
            </a:r>
            <a:r>
              <a:rPr lang="en-US" sz="2400" dirty="0" err="1">
                <a:latin typeface="Arial" pitchFamily="34" charset="0"/>
                <a:cs typeface="Arial" pitchFamily="34" charset="0"/>
              </a:rPr>
              <a:t>terbuka</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lalu-lintas</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anda</a:t>
            </a:r>
            <a:r>
              <a:rPr lang="en-US" sz="2400" dirty="0">
                <a:latin typeface="Arial" pitchFamily="34" charset="0"/>
                <a:cs typeface="Arial" pitchFamily="34" charset="0"/>
              </a:rPr>
              <a:t>. </a:t>
            </a:r>
            <a:r>
              <a:rPr lang="en-US" sz="2400" dirty="0" err="1">
                <a:latin typeface="Arial" pitchFamily="34" charset="0"/>
                <a:cs typeface="Arial" pitchFamily="34" charset="0"/>
              </a:rPr>
              <a:t>Istilah-istilah</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sewaan</a:t>
            </a:r>
            <a:r>
              <a:rPr lang="en-US" sz="2400" dirty="0">
                <a:latin typeface="Arial" pitchFamily="34" charset="0"/>
                <a:cs typeface="Arial" pitchFamily="34" charset="0"/>
              </a:rPr>
              <a:t> (leased line)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khusus</a:t>
            </a:r>
            <a:r>
              <a:rPr lang="en-US" sz="2400" dirty="0">
                <a:latin typeface="Arial" pitchFamily="34" charset="0"/>
                <a:cs typeface="Arial" pitchFamily="34" charset="0"/>
              </a:rPr>
              <a:t> (dedicated line) </a:t>
            </a:r>
            <a:r>
              <a:rPr lang="en-US" sz="2400" dirty="0" err="1">
                <a:latin typeface="Arial" pitchFamily="34" charset="0"/>
                <a:cs typeface="Arial" pitchFamily="34" charset="0"/>
              </a:rPr>
              <a:t>juga</a:t>
            </a:r>
            <a:r>
              <a:rPr lang="en-US" sz="2400" dirty="0">
                <a:latin typeface="Arial" pitchFamily="34" charset="0"/>
                <a:cs typeface="Arial" pitchFamily="34" charset="0"/>
              </a:rPr>
              <a:t> </a:t>
            </a:r>
            <a:r>
              <a:rPr lang="en-US" sz="2400" dirty="0" err="1">
                <a:latin typeface="Arial" pitchFamily="34" charset="0"/>
                <a:cs typeface="Arial" pitchFamily="34" charset="0"/>
              </a:rPr>
              <a:t>dipergunakan</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pribadi</a:t>
            </a:r>
            <a:r>
              <a:rPr lang="en-US" sz="2400" dirty="0">
                <a:latin typeface="Arial" pitchFamily="34" charset="0"/>
                <a:cs typeface="Arial" pitchFamily="34" charset="0"/>
              </a:rPr>
              <a:t> yang </a:t>
            </a:r>
            <a:r>
              <a:rPr lang="en-US" sz="2400" dirty="0" err="1">
                <a:latin typeface="Arial" pitchFamily="34" charset="0"/>
                <a:cs typeface="Arial" pitchFamily="34" charset="0"/>
              </a:rPr>
              <a:t>ditujukan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anda</a:t>
            </a:r>
            <a:r>
              <a:rPr lang="en-US" sz="2400" dirty="0">
                <a:latin typeface="Arial" pitchFamily="34" charset="0"/>
                <a:cs typeface="Arial" pitchFamily="34" charset="0"/>
              </a:rPr>
              <a:t> </a:t>
            </a:r>
            <a:r>
              <a:rPr lang="en-US" sz="2400" dirty="0" err="1">
                <a:latin typeface="Arial" pitchFamily="34" charset="0"/>
                <a:cs typeface="Arial" pitchFamily="34" charset="0"/>
              </a:rPr>
              <a:t>gunakan</a:t>
            </a:r>
            <a:r>
              <a:rPr lang="en-US" sz="2400" dirty="0">
                <a:latin typeface="Arial" pitchFamily="34" charset="0"/>
                <a:cs typeface="Arial" pitchFamily="34" charset="0"/>
              </a:rPr>
              <a:t> </a:t>
            </a:r>
            <a:r>
              <a:rPr lang="en-US" sz="2400" dirty="0" err="1">
                <a:latin typeface="Arial" pitchFamily="34" charset="0"/>
                <a:cs typeface="Arial" pitchFamily="34" charset="0"/>
              </a:rPr>
              <a:t>disediakan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penyedia</a:t>
            </a:r>
            <a:r>
              <a:rPr lang="en-US" sz="2400" dirty="0">
                <a:latin typeface="Arial" pitchFamily="34" charset="0"/>
                <a:cs typeface="Arial" pitchFamily="34" charset="0"/>
              </a:rPr>
              <a:t> </a:t>
            </a:r>
            <a:r>
              <a:rPr lang="en-US" sz="2400" dirty="0" err="1">
                <a:latin typeface="Arial" pitchFamily="34" charset="0"/>
                <a:cs typeface="Arial" pitchFamily="34" charset="0"/>
              </a:rPr>
              <a:t>layanan</a:t>
            </a:r>
            <a:r>
              <a:rPr lang="en-US" sz="2400" dirty="0">
                <a:latin typeface="Arial" pitchFamily="34" charset="0"/>
                <a:cs typeface="Arial" pitchFamily="34" charset="0"/>
              </a:rPr>
              <a:t> yang </a:t>
            </a:r>
            <a:r>
              <a:rPr lang="en-US" sz="2400" dirty="0" err="1">
                <a:latin typeface="Arial" pitchFamily="34" charset="0"/>
                <a:cs typeface="Arial" pitchFamily="34" charset="0"/>
              </a:rPr>
              <a:t>umum</a:t>
            </a:r>
            <a:r>
              <a:rPr lang="en-US" sz="2400" dirty="0">
                <a:latin typeface="Arial" pitchFamily="34" charset="0"/>
                <a:cs typeface="Arial" pitchFamily="34" charset="0"/>
              </a:rPr>
              <a:t>, </a:t>
            </a:r>
            <a:r>
              <a:rPr lang="en-US" sz="2400" dirty="0" err="1">
                <a:latin typeface="Arial" pitchFamily="34" charset="0"/>
                <a:cs typeface="Arial" pitchFamily="34" charset="0"/>
              </a:rPr>
              <a:t>yaitu</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telepon</a:t>
            </a:r>
            <a:r>
              <a:rPr lang="en-US" sz="2400" dirty="0">
                <a:latin typeface="Arial" pitchFamily="34" charset="0"/>
                <a:cs typeface="Arial" pitchFamily="34"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err="1">
                <a:solidFill>
                  <a:schemeClr val="bg2">
                    <a:lumMod val="40000"/>
                    <a:lumOff val="60000"/>
                  </a:schemeClr>
                </a:solidFill>
                <a:latin typeface="Arial" pitchFamily="34" charset="0"/>
                <a:cs typeface="Arial" pitchFamily="34" charset="0"/>
              </a:rPr>
              <a:t>Terdapat</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dua</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jenis</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saluran</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pribadi</a:t>
            </a:r>
            <a:r>
              <a:rPr lang="en-US" sz="2400" dirty="0">
                <a:solidFill>
                  <a:schemeClr val="bg2">
                    <a:lumMod val="40000"/>
                    <a:lumOff val="60000"/>
                  </a:schemeClr>
                </a:solidFill>
                <a:latin typeface="Arial" pitchFamily="34" charset="0"/>
                <a:cs typeface="Arial" pitchFamily="34" charset="0"/>
              </a:rPr>
              <a:t> yang </a:t>
            </a:r>
            <a:r>
              <a:rPr lang="en-US" sz="2400" dirty="0" err="1">
                <a:solidFill>
                  <a:schemeClr val="bg2">
                    <a:lumMod val="40000"/>
                    <a:lumOff val="60000"/>
                  </a:schemeClr>
                </a:solidFill>
                <a:latin typeface="Arial" pitchFamily="34" charset="0"/>
                <a:cs typeface="Arial" pitchFamily="34" charset="0"/>
              </a:rPr>
              <a:t>populer</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yaitu</a:t>
            </a:r>
            <a:r>
              <a:rPr lang="en-US" sz="2400" dirty="0">
                <a:solidFill>
                  <a:schemeClr val="bg2">
                    <a:lumMod val="40000"/>
                    <a:lumOff val="60000"/>
                  </a:schemeClr>
                </a:solidFill>
                <a:latin typeface="Arial" pitchFamily="34" charset="0"/>
                <a:cs typeface="Arial" pitchFamily="34" charset="0"/>
              </a:rPr>
              <a:t> :</a:t>
            </a:r>
            <a:br>
              <a:rPr lang="id-ID" sz="2400" dirty="0">
                <a:solidFill>
                  <a:schemeClr val="bg2">
                    <a:lumMod val="40000"/>
                    <a:lumOff val="60000"/>
                  </a:schemeClr>
                </a:solidFill>
                <a:latin typeface="Arial" pitchFamily="34" charset="0"/>
                <a:cs typeface="Arial" pitchFamily="34" charset="0"/>
              </a:rPr>
            </a:br>
            <a:endParaRPr lang="id-ID" sz="2400" dirty="0">
              <a:solidFill>
                <a:schemeClr val="bg2">
                  <a:lumMod val="40000"/>
                  <a:lumOff val="60000"/>
                </a:schemeClr>
              </a:solidFill>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Saluran</a:t>
            </a:r>
            <a:r>
              <a:rPr lang="en-US" sz="2400" dirty="0">
                <a:latin typeface="Arial" pitchFamily="34" charset="0"/>
                <a:cs typeface="Arial" pitchFamily="34" charset="0"/>
              </a:rPr>
              <a:t> T-1 </a:t>
            </a:r>
            <a:r>
              <a:rPr lang="en-US" sz="2400" dirty="0" err="1">
                <a:latin typeface="Arial" pitchFamily="34" charset="0"/>
                <a:cs typeface="Arial" pitchFamily="34" charset="0"/>
              </a:rPr>
              <a:t>dan</a:t>
            </a:r>
            <a:r>
              <a:rPr lang="en-US" sz="2400" dirty="0">
                <a:latin typeface="Arial" pitchFamily="34" charset="0"/>
                <a:cs typeface="Arial" pitchFamily="34" charset="0"/>
              </a:rPr>
              <a:t> T-3, </a:t>
            </a:r>
            <a:r>
              <a:rPr lang="en-US" sz="2400" dirty="0" err="1">
                <a:latin typeface="Arial" pitchFamily="34" charset="0"/>
                <a:cs typeface="Arial" pitchFamily="34" charset="0"/>
              </a:rPr>
              <a:t>saluran</a:t>
            </a:r>
            <a:r>
              <a:rPr lang="en-US" sz="2400" dirty="0">
                <a:latin typeface="Arial" pitchFamily="34" charset="0"/>
                <a:cs typeface="Arial" pitchFamily="34" charset="0"/>
              </a:rPr>
              <a:t> T-1 </a:t>
            </a:r>
            <a:r>
              <a:rPr lang="en-US" sz="2400" dirty="0" err="1">
                <a:latin typeface="Arial" pitchFamily="34" charset="0"/>
                <a:cs typeface="Arial" pitchFamily="34" charset="0"/>
              </a:rPr>
              <a:t>terkadang</a:t>
            </a:r>
            <a:r>
              <a:rPr lang="en-US" sz="2400" dirty="0">
                <a:latin typeface="Arial" pitchFamily="34" charset="0"/>
                <a:cs typeface="Arial" pitchFamily="34" charset="0"/>
              </a:rPr>
              <a:t>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kanal</a:t>
            </a:r>
            <a:r>
              <a:rPr lang="en-US" sz="2400" dirty="0">
                <a:latin typeface="Arial" pitchFamily="34" charset="0"/>
                <a:cs typeface="Arial" pitchFamily="34" charset="0"/>
              </a:rPr>
              <a:t> T-1,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maksimum</a:t>
            </a:r>
            <a:r>
              <a:rPr lang="en-US" sz="2400" dirty="0">
                <a:latin typeface="Arial" pitchFamily="34" charset="0"/>
                <a:cs typeface="Arial" pitchFamily="34" charset="0"/>
              </a:rPr>
              <a:t> </a:t>
            </a:r>
            <a:r>
              <a:rPr lang="en-US" sz="2400" dirty="0" err="1">
                <a:latin typeface="Arial" pitchFamily="34" charset="0"/>
                <a:cs typeface="Arial" pitchFamily="34" charset="0"/>
              </a:rPr>
              <a:t>sedikit</a:t>
            </a:r>
            <a:r>
              <a:rPr lang="en-US" sz="2400" dirty="0">
                <a:latin typeface="Arial" pitchFamily="34" charset="0"/>
                <a:cs typeface="Arial" pitchFamily="34" charset="0"/>
              </a:rPr>
              <a:t> </a:t>
            </a:r>
            <a:r>
              <a:rPr lang="en-US" sz="2400" dirty="0" err="1">
                <a:latin typeface="Arial" pitchFamily="34" charset="0"/>
                <a:cs typeface="Arial" pitchFamily="34" charset="0"/>
              </a:rPr>
              <a:t>diatas</a:t>
            </a:r>
            <a:r>
              <a:rPr lang="en-US" sz="2400" dirty="0">
                <a:latin typeface="Arial" pitchFamily="34" charset="0"/>
                <a:cs typeface="Arial" pitchFamily="34" charset="0"/>
              </a:rPr>
              <a:t> 1,5 Mbps. </a:t>
            </a:r>
            <a:r>
              <a:rPr lang="en-US" sz="2400" dirty="0" err="1">
                <a:latin typeface="Arial" pitchFamily="34" charset="0"/>
                <a:cs typeface="Arial" pitchFamily="34" charset="0"/>
              </a:rPr>
              <a:t>Saluran</a:t>
            </a:r>
            <a:r>
              <a:rPr lang="en-US" sz="2400" dirty="0">
                <a:latin typeface="Arial" pitchFamily="34" charset="0"/>
                <a:cs typeface="Arial" pitchFamily="34" charset="0"/>
              </a:rPr>
              <a:t>   T-3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mentransfer</a:t>
            </a:r>
            <a:r>
              <a:rPr lang="en-US" sz="2400" dirty="0">
                <a:latin typeface="Arial" pitchFamily="34" charset="0"/>
                <a:cs typeface="Arial" pitchFamily="34" charset="0"/>
              </a:rPr>
              <a:t> data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43 Mbps. </a:t>
            </a:r>
            <a:r>
              <a:rPr lang="en-US" sz="2400" dirty="0" err="1">
                <a:latin typeface="Arial" pitchFamily="34" charset="0"/>
                <a:cs typeface="Arial" pitchFamily="34" charset="0"/>
              </a:rPr>
              <a:t>Saluran</a:t>
            </a:r>
            <a:r>
              <a:rPr lang="en-US" sz="2400" dirty="0">
                <a:latin typeface="Arial" pitchFamily="34" charset="0"/>
                <a:cs typeface="Arial" pitchFamily="34" charset="0"/>
              </a:rPr>
              <a:t> T-1 &amp; T-3 </a:t>
            </a:r>
            <a:r>
              <a:rPr lang="en-US" sz="2400" dirty="0" err="1">
                <a:latin typeface="Arial" pitchFamily="34" charset="0"/>
                <a:cs typeface="Arial" pitchFamily="34" charset="0"/>
              </a:rPr>
              <a:t>sebenarnya</a:t>
            </a:r>
            <a:r>
              <a:rPr lang="en-US" sz="2400" dirty="0">
                <a:latin typeface="Arial" pitchFamily="34" charset="0"/>
                <a:cs typeface="Arial" pitchFamily="34" charset="0"/>
              </a:rPr>
              <a:t> </a:t>
            </a:r>
            <a:r>
              <a:rPr lang="en-US" sz="2400" dirty="0" err="1">
                <a:latin typeface="Arial" pitchFamily="34" charset="0"/>
                <a:cs typeface="Arial" pitchFamily="34" charset="0"/>
              </a:rPr>
              <a:t>merupakan</a:t>
            </a:r>
            <a:r>
              <a:rPr lang="en-US" sz="2400" dirty="0">
                <a:latin typeface="Arial" pitchFamily="34" charset="0"/>
                <a:cs typeface="Arial" pitchFamily="34" charset="0"/>
              </a:rPr>
              <a:t> </a:t>
            </a:r>
            <a:r>
              <a:rPr lang="en-US" sz="2400" dirty="0" err="1">
                <a:latin typeface="Arial" pitchFamily="34" charset="0"/>
                <a:cs typeface="Arial" pitchFamily="34" charset="0"/>
              </a:rPr>
              <a:t>kumpulan</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koneksi</a:t>
            </a:r>
            <a:r>
              <a:rPr lang="en-US" sz="2400" dirty="0">
                <a:latin typeface="Arial" pitchFamily="34" charset="0"/>
                <a:cs typeface="Arial" pitchFamily="34" charset="0"/>
              </a:rPr>
              <a:t> 64 Kbps.</a:t>
            </a:r>
          </a:p>
          <a:p>
            <a:endParaRPr lang="id-ID"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Jaringan</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pribadi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maya</a:t>
            </a:r>
            <a:r>
              <a:rPr lang="id-ID" sz="2400" dirty="0">
                <a:solidFill>
                  <a:schemeClr val="bg2">
                    <a:lumMod val="40000"/>
                    <a:lumOff val="60000"/>
                  </a:schemeClr>
                </a:solidFill>
                <a:latin typeface="Arial" pitchFamily="34" charset="0"/>
                <a:cs typeface="Arial" pitchFamily="34" charset="0"/>
              </a:rPr>
              <a:t> </a:t>
            </a:r>
            <a:r>
              <a:rPr lang="en-US" sz="2400" dirty="0">
                <a:solidFill>
                  <a:schemeClr val="bg2">
                    <a:lumMod val="40000"/>
                    <a:lumOff val="60000"/>
                  </a:schemeClr>
                </a:solidFill>
                <a:latin typeface="Arial" pitchFamily="34" charset="0"/>
                <a:cs typeface="Arial" pitchFamily="34" charset="0"/>
              </a:rPr>
              <a:t>(virtual private networks)</a:t>
            </a:r>
          </a:p>
        </p:txBody>
      </p:sp>
      <p:sp>
        <p:nvSpPr>
          <p:cNvPr id="3" name="Content Placeholder 2"/>
          <p:cNvSpPr>
            <a:spLocks noGrp="1"/>
          </p:cNvSpPr>
          <p:nvPr>
            <p:ph idx="1"/>
          </p:nvPr>
        </p:nvSpPr>
        <p:spPr>
          <a:xfrm>
            <a:off x="457200" y="1371600"/>
            <a:ext cx="8229600" cy="5029200"/>
          </a:xfrm>
        </p:spPr>
        <p:txBody>
          <a:bodyPr>
            <a:noAutofit/>
          </a:bodyPr>
          <a:lstStyle/>
          <a:p>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pribadi</a:t>
            </a:r>
            <a:r>
              <a:rPr lang="en-US" sz="2400" dirty="0">
                <a:latin typeface="Arial" pitchFamily="34" charset="0"/>
                <a:cs typeface="Arial" pitchFamily="34" charset="0"/>
              </a:rPr>
              <a:t> </a:t>
            </a:r>
            <a:r>
              <a:rPr lang="en-US" sz="2400" dirty="0" err="1">
                <a:latin typeface="Arial" pitchFamily="34" charset="0"/>
                <a:cs typeface="Arial" pitchFamily="34" charset="0"/>
              </a:rPr>
              <a:t>mahal</a:t>
            </a:r>
            <a:r>
              <a:rPr lang="en-US" sz="2400" dirty="0">
                <a:latin typeface="Arial" pitchFamily="34" charset="0"/>
                <a:cs typeface="Arial" pitchFamily="34" charset="0"/>
              </a:rPr>
              <a:t> </a:t>
            </a:r>
            <a:r>
              <a:rPr lang="en-US" sz="2400" dirty="0" err="1">
                <a:latin typeface="Arial" pitchFamily="34" charset="0"/>
                <a:cs typeface="Arial" pitchFamily="34" charset="0"/>
              </a:rPr>
              <a:t>biayanya,paling</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jika</a:t>
            </a:r>
            <a:r>
              <a:rPr lang="en-US" sz="2400" dirty="0">
                <a:latin typeface="Arial" pitchFamily="34" charset="0"/>
                <a:cs typeface="Arial" pitchFamily="34" charset="0"/>
              </a:rPr>
              <a:t> </a:t>
            </a:r>
            <a:r>
              <a:rPr lang="en-US" sz="2400" dirty="0" err="1">
                <a:latin typeface="Arial" pitchFamily="34" charset="0"/>
                <a:cs typeface="Arial" pitchFamily="34" charset="0"/>
              </a:rPr>
              <a:t>dibandingkan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koneksi</a:t>
            </a:r>
            <a:r>
              <a:rPr lang="en-US" sz="2400" dirty="0">
                <a:latin typeface="Arial" pitchFamily="34" charset="0"/>
                <a:cs typeface="Arial" pitchFamily="34" charset="0"/>
              </a:rPr>
              <a:t> </a:t>
            </a:r>
            <a:r>
              <a:rPr lang="en-US" sz="2400" dirty="0" err="1">
                <a:latin typeface="Arial" pitchFamily="34" charset="0"/>
                <a:cs typeface="Arial" pitchFamily="34" charset="0"/>
              </a:rPr>
              <a:t>internet,saluran</a:t>
            </a:r>
            <a:r>
              <a:rPr lang="en-US" sz="2400" dirty="0">
                <a:latin typeface="Arial" pitchFamily="34" charset="0"/>
                <a:cs typeface="Arial" pitchFamily="34" charset="0"/>
              </a:rPr>
              <a:t> </a:t>
            </a:r>
            <a:r>
              <a:rPr lang="en-US" sz="2400" dirty="0" err="1">
                <a:latin typeface="Arial" pitchFamily="34" charset="0"/>
                <a:cs typeface="Arial" pitchFamily="34" charset="0"/>
              </a:rPr>
              <a:t>pribadi</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aman</a:t>
            </a:r>
            <a:r>
              <a:rPr lang="en-US" sz="2400" dirty="0">
                <a:latin typeface="Arial" pitchFamily="34" charset="0"/>
                <a:cs typeface="Arial" pitchFamily="34" charset="0"/>
              </a:rPr>
              <a:t>, </a:t>
            </a:r>
            <a:r>
              <a:rPr lang="en-US" sz="2400" dirty="0" err="1">
                <a:latin typeface="Arial" pitchFamily="34" charset="0"/>
                <a:cs typeface="Arial" pitchFamily="34" charset="0"/>
              </a:rPr>
              <a:t>karena</a:t>
            </a:r>
            <a:r>
              <a:rPr lang="en-US" sz="2400" dirty="0">
                <a:latin typeface="Arial" pitchFamily="34" charset="0"/>
                <a:cs typeface="Arial" pitchFamily="34" charset="0"/>
              </a:rPr>
              <a:t> data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anda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satu-satunya</a:t>
            </a:r>
            <a:r>
              <a:rPr lang="en-US" sz="2400" dirty="0">
                <a:latin typeface="Arial" pitchFamily="34" charset="0"/>
                <a:cs typeface="Arial" pitchFamily="34" charset="0"/>
              </a:rPr>
              <a:t> data yang </a:t>
            </a:r>
            <a:r>
              <a:rPr lang="en-US" sz="2400" dirty="0" err="1">
                <a:latin typeface="Arial" pitchFamily="34" charset="0"/>
                <a:cs typeface="Arial" pitchFamily="34" charset="0"/>
              </a:rPr>
              <a:t>berada</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Saluran</a:t>
            </a:r>
            <a:r>
              <a:rPr lang="en-US" sz="2400" dirty="0">
                <a:latin typeface="Arial" pitchFamily="34" charset="0"/>
                <a:cs typeface="Arial" pitchFamily="34" charset="0"/>
              </a:rPr>
              <a:t> </a:t>
            </a:r>
            <a:r>
              <a:rPr lang="en-US" sz="2400" dirty="0" err="1">
                <a:latin typeface="Arial" pitchFamily="34" charset="0"/>
                <a:cs typeface="Arial" pitchFamily="34" charset="0"/>
              </a:rPr>
              <a:t>pribadi</a:t>
            </a:r>
            <a:r>
              <a:rPr lang="en-US" sz="2400" dirty="0">
                <a:latin typeface="Arial" pitchFamily="34" charset="0"/>
                <a:cs typeface="Arial" pitchFamily="34" charset="0"/>
              </a:rPr>
              <a:t> </a:t>
            </a:r>
            <a:r>
              <a:rPr lang="en-US" sz="2400" dirty="0" err="1">
                <a:latin typeface="Arial" pitchFamily="34" charset="0"/>
                <a:cs typeface="Arial" pitchFamily="34" charset="0"/>
              </a:rPr>
              <a:t>juga</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tinggi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disebabkan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adanya</a:t>
            </a:r>
            <a:r>
              <a:rPr lang="en-US" sz="2400" dirty="0">
                <a:latin typeface="Arial" pitchFamily="34" charset="0"/>
                <a:cs typeface="Arial" pitchFamily="34" charset="0"/>
              </a:rPr>
              <a:t> </a:t>
            </a:r>
            <a:r>
              <a:rPr lang="en-US" sz="2400" dirty="0" err="1">
                <a:latin typeface="Arial" pitchFamily="34" charset="0"/>
                <a:cs typeface="Arial" pitchFamily="34" charset="0"/>
              </a:rPr>
              <a:t>fakta</a:t>
            </a:r>
            <a:r>
              <a:rPr lang="en-US" sz="2400" dirty="0">
                <a:latin typeface="Arial" pitchFamily="34" charset="0"/>
                <a:cs typeface="Arial" pitchFamily="34" charset="0"/>
              </a:rPr>
              <a:t> </a:t>
            </a:r>
            <a:r>
              <a:rPr lang="en-US" sz="2400" dirty="0" err="1">
                <a:latin typeface="Arial" pitchFamily="34" charset="0"/>
                <a:cs typeface="Arial" pitchFamily="34" charset="0"/>
              </a:rPr>
              <a:t>bahwa</a:t>
            </a:r>
            <a:r>
              <a:rPr lang="en-US" sz="2400" dirty="0">
                <a:latin typeface="Arial" pitchFamily="34" charset="0"/>
                <a:cs typeface="Arial" pitchFamily="34" charset="0"/>
              </a:rPr>
              <a:t> </a:t>
            </a:r>
            <a:r>
              <a:rPr lang="en-US" sz="2400" dirty="0" err="1">
                <a:latin typeface="Arial" pitchFamily="34" charset="0"/>
                <a:cs typeface="Arial" pitchFamily="34" charset="0"/>
              </a:rPr>
              <a:t>adanya</a:t>
            </a:r>
            <a:r>
              <a:rPr lang="en-US" sz="2400" dirty="0">
                <a:latin typeface="Arial" pitchFamily="34" charset="0"/>
                <a:cs typeface="Arial" pitchFamily="34" charset="0"/>
              </a:rPr>
              <a:t> </a:t>
            </a:r>
            <a:r>
              <a:rPr lang="en-US" sz="2400" dirty="0" err="1">
                <a:latin typeface="Arial" pitchFamily="34" charset="0"/>
                <a:cs typeface="Arial" pitchFamily="34" charset="0"/>
              </a:rPr>
              <a:t>kebenaran</a:t>
            </a:r>
            <a:r>
              <a:rPr lang="en-US" sz="2400" dirty="0">
                <a:latin typeface="Arial" pitchFamily="34" charset="0"/>
                <a:cs typeface="Arial" pitchFamily="34" charset="0"/>
              </a:rPr>
              <a:t> </a:t>
            </a:r>
            <a:r>
              <a:rPr lang="en-US" sz="2400" dirty="0" err="1">
                <a:latin typeface="Arial" pitchFamily="34" charset="0"/>
                <a:cs typeface="Arial" pitchFamily="34" charset="0"/>
              </a:rPr>
              <a:t>pesan</a:t>
            </a:r>
            <a:r>
              <a:rPr lang="en-US" sz="2400" dirty="0">
                <a:latin typeface="Arial" pitchFamily="34" charset="0"/>
                <a:cs typeface="Arial" pitchFamily="34" charset="0"/>
              </a:rPr>
              <a:t> yang </a:t>
            </a:r>
            <a:r>
              <a:rPr lang="en-US" sz="2400" dirty="0" err="1">
                <a:latin typeface="Arial" pitchFamily="34" charset="0"/>
                <a:cs typeface="Arial" pitchFamily="34" charset="0"/>
              </a:rPr>
              <a:t>dikirimkan</a:t>
            </a:r>
            <a:r>
              <a:rPr lang="en-US" sz="2400" dirty="0">
                <a:latin typeface="Arial" pitchFamily="34" charset="0"/>
                <a:cs typeface="Arial" pitchFamily="34" charset="0"/>
              </a:rPr>
              <a:t> </a:t>
            </a:r>
            <a:r>
              <a:rPr lang="en-US" sz="2400" dirty="0" err="1">
                <a:latin typeface="Arial" pitchFamily="34" charset="0"/>
                <a:cs typeface="Arial" pitchFamily="34" charset="0"/>
              </a:rPr>
              <a:t>menggunakan</a:t>
            </a:r>
            <a:r>
              <a:rPr lang="en-US" sz="2400" dirty="0">
                <a:latin typeface="Arial" pitchFamily="34" charset="0"/>
                <a:cs typeface="Arial" pitchFamily="34" charset="0"/>
              </a:rPr>
              <a:t> internet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diperiksa</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beberapa</a:t>
            </a:r>
            <a:r>
              <a:rPr lang="en-US" sz="2400" dirty="0">
                <a:latin typeface="Arial" pitchFamily="34" charset="0"/>
                <a:cs typeface="Arial" pitchFamily="34" charset="0"/>
              </a:rPr>
              <a:t> </a:t>
            </a:r>
            <a:r>
              <a:rPr lang="en-US" sz="2400" dirty="0" err="1">
                <a:latin typeface="Arial" pitchFamily="34" charset="0"/>
                <a:cs typeface="Arial" pitchFamily="34" charset="0"/>
              </a:rPr>
              <a:t>titik</a:t>
            </a:r>
            <a:r>
              <a:rPr lang="en-US" sz="2400" dirty="0">
                <a:latin typeface="Arial" pitchFamily="34" charset="0"/>
                <a:cs typeface="Arial" pitchFamily="34" charset="0"/>
              </a:rPr>
              <a:t>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peralatan</a:t>
            </a:r>
            <a:r>
              <a:rPr lang="en-US" sz="2400" dirty="0">
                <a:latin typeface="Arial" pitchFamily="34" charset="0"/>
                <a:cs typeface="Arial" pitchFamily="34" charset="0"/>
              </a:rPr>
              <a:t> </a:t>
            </a:r>
            <a:r>
              <a:rPr lang="en-US" sz="2400" dirty="0" err="1">
                <a:latin typeface="Arial" pitchFamily="34" charset="0"/>
                <a:cs typeface="Arial" pitchFamily="34" charset="0"/>
              </a:rPr>
              <a:t>melewatkan</a:t>
            </a:r>
            <a:r>
              <a:rPr lang="en-US" sz="2400" dirty="0">
                <a:latin typeface="Arial" pitchFamily="34" charset="0"/>
                <a:cs typeface="Arial" pitchFamily="34" charset="0"/>
              </a:rPr>
              <a:t> </a:t>
            </a:r>
            <a:r>
              <a:rPr lang="en-US" sz="2400" dirty="0" err="1">
                <a:latin typeface="Arial" pitchFamily="34" charset="0"/>
                <a:cs typeface="Arial" pitchFamily="34" charset="0"/>
              </a:rPr>
              <a:t>pesan</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Komunikasi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Jaringan</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a:xfrm>
            <a:off x="457200" y="914400"/>
            <a:ext cx="8229600" cy="5943600"/>
          </a:xfrm>
        </p:spPr>
        <p:txBody>
          <a:bodyPr>
            <a:normAutofit/>
          </a:bodyPr>
          <a:lstStyle/>
          <a:p>
            <a:r>
              <a:rPr lang="en-US" sz="2400" dirty="0">
                <a:latin typeface="Arial" pitchFamily="34" charset="0"/>
                <a:cs typeface="Arial" pitchFamily="34" charset="0"/>
              </a:rPr>
              <a:t>International Organization for  Standardization (www.ISO.ORG) </a:t>
            </a:r>
            <a:r>
              <a:rPr lang="en-US" sz="2400" dirty="0" err="1">
                <a:latin typeface="Arial" pitchFamily="34" charset="0"/>
                <a:cs typeface="Arial" pitchFamily="34" charset="0"/>
              </a:rPr>
              <a:t>didirikan</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1946,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menciptakan</a:t>
            </a:r>
            <a:r>
              <a:rPr lang="en-US" sz="2400" dirty="0">
                <a:latin typeface="Arial" pitchFamily="34" charset="0"/>
                <a:cs typeface="Arial" pitchFamily="34" charset="0"/>
              </a:rPr>
              <a:t> </a:t>
            </a:r>
            <a:r>
              <a:rPr lang="en-US" sz="2400" dirty="0" err="1">
                <a:latin typeface="Arial" pitchFamily="34" charset="0"/>
                <a:cs typeface="Arial" pitchFamily="34" charset="0"/>
              </a:rPr>
              <a:t>arsitektur</a:t>
            </a:r>
            <a:r>
              <a:rPr lang="en-US" sz="2400" dirty="0">
                <a:latin typeface="Arial" pitchFamily="34" charset="0"/>
                <a:cs typeface="Arial" pitchFamily="34" charset="0"/>
              </a:rPr>
              <a:t> </a:t>
            </a:r>
            <a:r>
              <a:rPr lang="en-US" sz="2400" dirty="0" err="1">
                <a:latin typeface="Arial" pitchFamily="34" charset="0"/>
                <a:cs typeface="Arial" pitchFamily="34" charset="0"/>
              </a:rPr>
              <a:t>standar</a:t>
            </a:r>
            <a:r>
              <a:rPr lang="en-US" sz="2400" dirty="0">
                <a:latin typeface="Arial" pitchFamily="34" charset="0"/>
                <a:cs typeface="Arial" pitchFamily="34" charset="0"/>
              </a:rPr>
              <a:t> </a:t>
            </a:r>
            <a:r>
              <a:rPr lang="en-US" sz="2400" dirty="0" err="1">
                <a:latin typeface="Arial" pitchFamily="34" charset="0"/>
                <a:cs typeface="Arial" pitchFamily="34" charset="0"/>
              </a:rPr>
              <a:t>Interkoneksi</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Terbuka (Open Systems Interconnection- OSI)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koneksi-koneksi</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a:t>
            </a:r>
            <a:endParaRPr lang="id-ID" sz="2400" dirty="0">
              <a:latin typeface="Arial" pitchFamily="34" charset="0"/>
              <a:cs typeface="Arial" pitchFamily="34" charset="0"/>
            </a:endParaRPr>
          </a:p>
          <a:p>
            <a:r>
              <a:rPr lang="en-US" sz="2400" dirty="0" err="1">
                <a:latin typeface="Arial" pitchFamily="34" charset="0"/>
                <a:cs typeface="Arial" pitchFamily="34" charset="0"/>
              </a:rPr>
              <a:t>Selain</a:t>
            </a:r>
            <a:r>
              <a:rPr lang="en-US" sz="2400" dirty="0">
                <a:latin typeface="Arial" pitchFamily="34" charset="0"/>
                <a:cs typeface="Arial" pitchFamily="34" charset="0"/>
              </a:rPr>
              <a:t> </a:t>
            </a:r>
            <a:r>
              <a:rPr lang="en-US" sz="2400" dirty="0" err="1">
                <a:latin typeface="Arial" pitchFamily="34" charset="0"/>
                <a:cs typeface="Arial" pitchFamily="34" charset="0"/>
              </a:rPr>
              <a:t>standar</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arsitektur</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 </a:t>
            </a:r>
            <a:r>
              <a:rPr lang="en-US" sz="2400" dirty="0" err="1">
                <a:latin typeface="Arial" pitchFamily="34" charset="0"/>
                <a:cs typeface="Arial" pitchFamily="34" charset="0"/>
              </a:rPr>
              <a:t>dibutuhkan</a:t>
            </a:r>
            <a:r>
              <a:rPr lang="en-US" sz="2400" dirty="0">
                <a:latin typeface="Arial" pitchFamily="34" charset="0"/>
                <a:cs typeface="Arial" pitchFamily="34" charset="0"/>
              </a:rPr>
              <a:t> pula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spesifikasi</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format data yang </a:t>
            </a:r>
            <a:r>
              <a:rPr lang="en-US" sz="2400" dirty="0" err="1">
                <a:latin typeface="Arial" pitchFamily="34" charset="0"/>
                <a:cs typeface="Arial" pitchFamily="34" charset="0"/>
              </a:rPr>
              <a:t>dikirimkan</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antara</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Setelah</a:t>
            </a:r>
            <a:r>
              <a:rPr lang="en-US" sz="2400" dirty="0">
                <a:latin typeface="Arial" pitchFamily="34" charset="0"/>
                <a:cs typeface="Arial" pitchFamily="34" charset="0"/>
              </a:rPr>
              <a:t> </a:t>
            </a:r>
            <a:r>
              <a:rPr lang="en-US" sz="2400" dirty="0" err="1">
                <a:latin typeface="Arial" pitchFamily="34" charset="0"/>
                <a:cs typeface="Arial" pitchFamily="34" charset="0"/>
              </a:rPr>
              <a:t>standar</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berhasil</a:t>
            </a:r>
            <a:r>
              <a:rPr lang="en-US" sz="2400" dirty="0">
                <a:latin typeface="Arial" pitchFamily="34" charset="0"/>
                <a:cs typeface="Arial" pitchFamily="34" charset="0"/>
              </a:rPr>
              <a:t> </a:t>
            </a:r>
            <a:r>
              <a:rPr lang="en-US" sz="2400" dirty="0" err="1">
                <a:latin typeface="Arial" pitchFamily="34" charset="0"/>
                <a:cs typeface="Arial" pitchFamily="34" charset="0"/>
              </a:rPr>
              <a:t>dibuat</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protokol-protokol</a:t>
            </a:r>
            <a:r>
              <a:rPr lang="en-US" sz="2400" dirty="0">
                <a:latin typeface="Arial" pitchFamily="34" charset="0"/>
                <a:cs typeface="Arial" pitchFamily="34" charset="0"/>
              </a:rPr>
              <a:t> </a:t>
            </a:r>
            <a:r>
              <a:rPr lang="en-US" sz="2400" dirty="0" err="1">
                <a:latin typeface="Arial" pitchFamily="34" charset="0"/>
                <a:cs typeface="Arial" pitchFamily="34" charset="0"/>
              </a:rPr>
              <a:t>pemindahan</a:t>
            </a:r>
            <a:r>
              <a:rPr lang="en-US" sz="2400" dirty="0">
                <a:latin typeface="Arial" pitchFamily="34" charset="0"/>
                <a:cs typeface="Arial" pitchFamily="34" charset="0"/>
              </a:rPr>
              <a:t> data </a:t>
            </a:r>
            <a:r>
              <a:rPr lang="en-US" sz="2400" dirty="0" err="1">
                <a:latin typeface="Arial" pitchFamily="34" charset="0"/>
                <a:cs typeface="Arial" pitchFamily="34" charset="0"/>
              </a:rPr>
              <a:t>diletakan</a:t>
            </a:r>
            <a:r>
              <a:rPr lang="en-US" sz="2400" dirty="0">
                <a:latin typeface="Arial" pitchFamily="34" charset="0"/>
                <a:cs typeface="Arial" pitchFamily="34" charset="0"/>
              </a:rPr>
              <a:t> , </a:t>
            </a:r>
            <a:r>
              <a:rPr lang="en-US" sz="2400" dirty="0" err="1">
                <a:latin typeface="Arial" pitchFamily="34" charset="0"/>
                <a:cs typeface="Arial" pitchFamily="34" charset="0"/>
              </a:rPr>
              <a:t>hasil-hasil</a:t>
            </a:r>
            <a:r>
              <a:rPr lang="en-US" sz="2400" dirty="0">
                <a:latin typeface="Arial" pitchFamily="34" charset="0"/>
                <a:cs typeface="Arial" pitchFamily="34" charset="0"/>
              </a:rPr>
              <a:t> </a:t>
            </a:r>
            <a:r>
              <a:rPr lang="en-US" sz="2400" dirty="0" err="1">
                <a:latin typeface="Arial" pitchFamily="34" charset="0"/>
                <a:cs typeface="Arial" pitchFamily="34" charset="0"/>
              </a:rPr>
              <a:t>teknologi</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disebarluaskan</a:t>
            </a:r>
            <a:r>
              <a:rPr lang="en-US" sz="2400" dirty="0">
                <a:latin typeface="Arial" pitchFamily="34" charset="0"/>
                <a:cs typeface="Arial" pitchFamily="34" charset="0"/>
              </a:rPr>
              <a:t>.</a:t>
            </a:r>
          </a:p>
          <a:p>
            <a:endParaRPr lang="id-ID" sz="2400" dirty="0">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Protokol</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untuk</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Komunikasi</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Komputer</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awalnya</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berbagai</a:t>
            </a:r>
            <a:r>
              <a:rPr lang="en-US" sz="2400" dirty="0">
                <a:latin typeface="Arial" pitchFamily="34" charset="0"/>
                <a:cs typeface="Arial" pitchFamily="34" charset="0"/>
              </a:rPr>
              <a:t> data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lain,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hanya</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terminal-terminal. Terminal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ruang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prosesor</a:t>
            </a:r>
            <a:r>
              <a:rPr lang="en-US" sz="2400" dirty="0">
                <a:latin typeface="Arial" pitchFamily="34" charset="0"/>
                <a:cs typeface="Arial" pitchFamily="34" charset="0"/>
              </a:rPr>
              <a:t>, terminal </a:t>
            </a:r>
            <a:r>
              <a:rPr lang="en-US" sz="2400" dirty="0" err="1">
                <a:latin typeface="Arial" pitchFamily="34" charset="0"/>
                <a:cs typeface="Arial" pitchFamily="34" charset="0"/>
              </a:rPr>
              <a:t>hanya</a:t>
            </a:r>
            <a:r>
              <a:rPr lang="en-US" sz="2400" dirty="0">
                <a:latin typeface="Arial" pitchFamily="34" charset="0"/>
                <a:cs typeface="Arial" pitchFamily="34" charset="0"/>
              </a:rPr>
              <a:t> </a:t>
            </a:r>
            <a:r>
              <a:rPr lang="en-US" sz="2400" dirty="0" err="1">
                <a:latin typeface="Arial" pitchFamily="34" charset="0"/>
                <a:cs typeface="Arial" pitchFamily="34" charset="0"/>
              </a:rPr>
              <a:t>menyediakan</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a:t>
            </a:r>
            <a:r>
              <a:rPr lang="en-US" sz="2400" dirty="0" err="1">
                <a:latin typeface="Arial" pitchFamily="34" charset="0"/>
                <a:cs typeface="Arial" pitchFamily="34" charset="0"/>
              </a:rPr>
              <a:t>memasukkan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menampilkan</a:t>
            </a:r>
            <a:r>
              <a:rPr lang="en-US" sz="2400" dirty="0">
                <a:latin typeface="Arial" pitchFamily="34" charset="0"/>
                <a:cs typeface="Arial" pitchFamily="34" charset="0"/>
              </a:rPr>
              <a:t> data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komputer</a:t>
            </a:r>
            <a:endParaRPr lang="en-US" sz="24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700" dirty="0" err="1">
                <a:solidFill>
                  <a:schemeClr val="bg2">
                    <a:lumMod val="40000"/>
                    <a:lumOff val="60000"/>
                  </a:schemeClr>
                </a:solidFill>
                <a:latin typeface="Arial" pitchFamily="34" charset="0"/>
                <a:cs typeface="Arial" pitchFamily="34" charset="0"/>
              </a:rPr>
              <a:t>Peranti</a:t>
            </a:r>
            <a:r>
              <a:rPr lang="en-US" sz="2700" dirty="0">
                <a:solidFill>
                  <a:schemeClr val="bg2">
                    <a:lumMod val="40000"/>
                    <a:lumOff val="60000"/>
                  </a:schemeClr>
                </a:solidFill>
                <a:latin typeface="Arial" pitchFamily="34" charset="0"/>
                <a:cs typeface="Arial" pitchFamily="34" charset="0"/>
              </a:rPr>
              <a:t> </a:t>
            </a:r>
            <a:r>
              <a:rPr lang="en-US" sz="2700" dirty="0" err="1">
                <a:solidFill>
                  <a:schemeClr val="bg2">
                    <a:lumMod val="40000"/>
                    <a:lumOff val="60000"/>
                  </a:schemeClr>
                </a:solidFill>
                <a:latin typeface="Arial" pitchFamily="34" charset="0"/>
                <a:cs typeface="Arial" pitchFamily="34" charset="0"/>
              </a:rPr>
              <a:t>Keras</a:t>
            </a:r>
            <a:br>
              <a:rPr lang="en-US" dirty="0">
                <a:solidFill>
                  <a:schemeClr val="bg2">
                    <a:lumMod val="40000"/>
                    <a:lumOff val="60000"/>
                  </a:schemeClr>
                </a:solidFill>
                <a:latin typeface="Arial Black" pitchFamily="34" charset="0"/>
              </a:rPr>
            </a:br>
            <a:endParaRPr lang="en-US" dirty="0">
              <a:solidFill>
                <a:schemeClr val="bg2">
                  <a:lumMod val="40000"/>
                  <a:lumOff val="60000"/>
                </a:schemeClr>
              </a:solidFill>
            </a:endParaRPr>
          </a:p>
        </p:txBody>
      </p:sp>
      <p:sp>
        <p:nvSpPr>
          <p:cNvPr id="3" name="Content Placeholder 2"/>
          <p:cNvSpPr>
            <a:spLocks noGrp="1"/>
          </p:cNvSpPr>
          <p:nvPr>
            <p:ph idx="1"/>
          </p:nvPr>
        </p:nvSpPr>
        <p:spPr>
          <a:xfrm>
            <a:off x="152400" y="1219200"/>
            <a:ext cx="8229600" cy="4525963"/>
          </a:xfrm>
        </p:spPr>
        <p:txBody>
          <a:bodyPr>
            <a:noAutofit/>
          </a:bodyPr>
          <a:lstStyle/>
          <a:p>
            <a:pPr algn="just"/>
            <a:r>
              <a:rPr lang="en-US" sz="2400" err="1">
                <a:latin typeface="Arial" pitchFamily="34" charset="0"/>
                <a:cs typeface="Arial" pitchFamily="34" charset="0"/>
              </a:rPr>
              <a:t>Komputer</a:t>
            </a:r>
            <a:r>
              <a:rPr lang="en-US" sz="2400">
                <a:latin typeface="Arial" pitchFamily="34" charset="0"/>
                <a:cs typeface="Arial" pitchFamily="34" charset="0"/>
              </a:rPr>
              <a:t> memiliki </a:t>
            </a:r>
            <a:r>
              <a:rPr lang="en-US" sz="2400" dirty="0" err="1">
                <a:latin typeface="Arial" pitchFamily="34" charset="0"/>
                <a:cs typeface="Arial" pitchFamily="34" charset="0"/>
              </a:rPr>
              <a:t>bermacam-macam</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harga</a:t>
            </a:r>
            <a:r>
              <a:rPr lang="en-US" sz="2400" dirty="0">
                <a:latin typeface="Arial" pitchFamily="34" charset="0"/>
                <a:cs typeface="Arial" pitchFamily="34" charset="0"/>
              </a:rPr>
              <a:t>, </a:t>
            </a:r>
            <a:r>
              <a:rPr lang="en-US" sz="2400" dirty="0" err="1">
                <a:latin typeface="Arial" pitchFamily="34" charset="0"/>
                <a:cs typeface="Arial" pitchFamily="34" charset="0"/>
              </a:rPr>
              <a:t>namun</a:t>
            </a:r>
            <a:r>
              <a:rPr lang="en-US" sz="2400" dirty="0">
                <a:latin typeface="Arial" pitchFamily="34" charset="0"/>
                <a:cs typeface="Arial" pitchFamily="34" charset="0"/>
              </a:rPr>
              <a:t> </a:t>
            </a:r>
            <a:r>
              <a:rPr lang="en-US" sz="2400" dirty="0" err="1">
                <a:latin typeface="Arial" pitchFamily="34" charset="0"/>
                <a:cs typeface="Arial" pitchFamily="34" charset="0"/>
              </a:rPr>
              <a:t>semua</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fitur-fitur</a:t>
            </a:r>
            <a:r>
              <a:rPr lang="en-US" sz="2400" dirty="0">
                <a:latin typeface="Arial" pitchFamily="34" charset="0"/>
                <a:cs typeface="Arial" pitchFamily="34" charset="0"/>
              </a:rPr>
              <a:t> yang </a:t>
            </a:r>
            <a:r>
              <a:rPr lang="en-US" sz="2400" dirty="0" err="1">
                <a:latin typeface="Arial" pitchFamily="34" charset="0"/>
                <a:cs typeface="Arial" pitchFamily="34" charset="0"/>
              </a:rPr>
              <a:t>umum</a:t>
            </a:r>
            <a:r>
              <a:rPr lang="en-US" sz="2400" dirty="0">
                <a:latin typeface="Arial" pitchFamily="34" charset="0"/>
                <a:cs typeface="Arial" pitchFamily="34" charset="0"/>
              </a:rPr>
              <a:t>. </a:t>
            </a:r>
            <a:r>
              <a:rPr lang="en-US" sz="2400" dirty="0" err="1">
                <a:latin typeface="Arial" pitchFamily="34" charset="0"/>
                <a:cs typeface="Arial" pitchFamily="34" charset="0"/>
              </a:rPr>
              <a:t>Fitur</a:t>
            </a:r>
            <a:r>
              <a:rPr lang="en-US" sz="2400" dirty="0">
                <a:latin typeface="Arial" pitchFamily="34" charset="0"/>
                <a:cs typeface="Arial" pitchFamily="34" charset="0"/>
              </a:rPr>
              <a:t> yang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perhatian</a:t>
            </a:r>
            <a:r>
              <a:rPr lang="en-US" sz="2400" dirty="0">
                <a:latin typeface="Arial" pitchFamily="34" charset="0"/>
                <a:cs typeface="Arial" pitchFamily="34" charset="0"/>
              </a:rPr>
              <a:t> </a:t>
            </a:r>
            <a:r>
              <a:rPr lang="en-US" sz="2400" dirty="0" err="1">
                <a:latin typeface="Arial" pitchFamily="34" charset="0"/>
                <a:cs typeface="Arial" pitchFamily="34" charset="0"/>
              </a:rPr>
              <a:t>kita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prosesor</a:t>
            </a:r>
            <a:r>
              <a:rPr lang="en-US" sz="2400" dirty="0">
                <a:latin typeface="Arial" pitchFamily="34" charset="0"/>
                <a:cs typeface="Arial" pitchFamily="34" charset="0"/>
              </a:rPr>
              <a:t>, </a:t>
            </a:r>
            <a:r>
              <a:rPr lang="en-US" sz="2400" dirty="0" err="1">
                <a:latin typeface="Arial" pitchFamily="34" charset="0"/>
                <a:cs typeface="Arial" pitchFamily="34" charset="0"/>
              </a:rPr>
              <a:t>memori</a:t>
            </a:r>
            <a:r>
              <a:rPr lang="en-US" sz="2400" dirty="0">
                <a:latin typeface="Arial" pitchFamily="34" charset="0"/>
                <a:cs typeface="Arial" pitchFamily="34" charset="0"/>
              </a:rPr>
              <a:t>, </a:t>
            </a:r>
            <a:r>
              <a:rPr lang="en-US" sz="2400" dirty="0" err="1">
                <a:latin typeface="Arial" pitchFamily="34" charset="0"/>
                <a:cs typeface="Arial" pitchFamily="34" charset="0"/>
              </a:rPr>
              <a:t>kapasitas</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input </a:t>
            </a:r>
            <a:r>
              <a:rPr lang="en-US" sz="2400" dirty="0" err="1">
                <a:latin typeface="Arial" pitchFamily="34" charset="0"/>
                <a:cs typeface="Arial" pitchFamily="34" charset="0"/>
              </a:rPr>
              <a:t>dan</a:t>
            </a:r>
            <a:r>
              <a:rPr lang="en-US" sz="2400" dirty="0">
                <a:latin typeface="Arial" pitchFamily="34" charset="0"/>
                <a:cs typeface="Arial" pitchFamily="34" charset="0"/>
              </a:rPr>
              <a:t> output. </a:t>
            </a:r>
            <a:r>
              <a:rPr lang="en-US" sz="2400" dirty="0" err="1">
                <a:latin typeface="Arial" pitchFamily="34" charset="0"/>
                <a:cs typeface="Arial" pitchFamily="34" charset="0"/>
              </a:rPr>
              <a:t>Komputer-komputer</a:t>
            </a:r>
            <a:r>
              <a:rPr lang="en-US" sz="2400" dirty="0">
                <a:latin typeface="Arial" pitchFamily="34" charset="0"/>
                <a:cs typeface="Arial" pitchFamily="34" charset="0"/>
              </a:rPr>
              <a:t> </a:t>
            </a:r>
            <a:r>
              <a:rPr lang="en-US" sz="2400" dirty="0" err="1">
                <a:latin typeface="Arial" pitchFamily="34" charset="0"/>
                <a:cs typeface="Arial" pitchFamily="34" charset="0"/>
              </a:rPr>
              <a:t>besar</a:t>
            </a:r>
            <a:r>
              <a:rPr lang="en-US" sz="2400" dirty="0">
                <a:latin typeface="Arial" pitchFamily="34" charset="0"/>
                <a:cs typeface="Arial" pitchFamily="34" charset="0"/>
              </a:rPr>
              <a:t> yang </a:t>
            </a:r>
            <a:r>
              <a:rPr lang="en-US" sz="2400" dirty="0" err="1">
                <a:latin typeface="Arial" pitchFamily="34" charset="0"/>
                <a:cs typeface="Arial" pitchFamily="34" charset="0"/>
              </a:rPr>
              <a:t>menjalankan</a:t>
            </a:r>
            <a:r>
              <a:rPr lang="en-US" sz="2400" dirty="0">
                <a:latin typeface="Arial" pitchFamily="34" charset="0"/>
                <a:cs typeface="Arial" pitchFamily="34" charset="0"/>
              </a:rPr>
              <a:t> </a:t>
            </a:r>
            <a:r>
              <a:rPr lang="en-US" sz="2400" dirty="0" err="1">
                <a:latin typeface="Arial" pitchFamily="34" charset="0"/>
                <a:cs typeface="Arial" pitchFamily="34" charset="0"/>
              </a:rPr>
              <a:t>kebanyakan</a:t>
            </a:r>
            <a:r>
              <a:rPr lang="en-US" sz="2400" dirty="0">
                <a:latin typeface="Arial" pitchFamily="34" charset="0"/>
                <a:cs typeface="Arial" pitchFamily="34" charset="0"/>
              </a:rPr>
              <a:t> </a:t>
            </a:r>
            <a:r>
              <a:rPr lang="en-US" sz="2400" dirty="0" err="1">
                <a:latin typeface="Arial" pitchFamily="34" charset="0"/>
                <a:cs typeface="Arial" pitchFamily="34" charset="0"/>
              </a:rPr>
              <a:t>operasi</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tersentralisasi</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sebut</a:t>
            </a:r>
            <a:r>
              <a:rPr lang="en-US" sz="2400" dirty="0">
                <a:latin typeface="Arial" pitchFamily="34" charset="0"/>
                <a:cs typeface="Arial" pitchFamily="34" charset="0"/>
              </a:rPr>
              <a:t> </a:t>
            </a:r>
            <a:r>
              <a:rPr lang="en-US" sz="2400" dirty="0" err="1">
                <a:latin typeface="Arial" pitchFamily="34" charset="0"/>
                <a:cs typeface="Arial" pitchFamily="34" charset="0"/>
              </a:rPr>
              <a:t>sebagai</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mainframe,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cukup</a:t>
            </a:r>
            <a:r>
              <a:rPr lang="en-US" sz="2400" dirty="0">
                <a:latin typeface="Arial" pitchFamily="34" charset="0"/>
                <a:cs typeface="Arial" pitchFamily="34" charset="0"/>
              </a:rPr>
              <a:t> mainframe </a:t>
            </a:r>
            <a:r>
              <a:rPr lang="en-US" sz="2400" dirty="0" err="1">
                <a:latin typeface="Arial" pitchFamily="34" charset="0"/>
                <a:cs typeface="Arial" pitchFamily="34" charset="0"/>
              </a:rPr>
              <a:t>saja</a:t>
            </a:r>
            <a:r>
              <a:rPr lang="en-US" sz="2400" dirty="0">
                <a:latin typeface="Arial" pitchFamily="34" charset="0"/>
                <a:cs typeface="Arial" pitchFamily="34" charset="0"/>
              </a:rPr>
              <a:t>. Mainframe </a:t>
            </a:r>
            <a:r>
              <a:rPr lang="en-US" sz="2400" dirty="0" err="1">
                <a:latin typeface="Arial" pitchFamily="34" charset="0"/>
                <a:cs typeface="Arial" pitchFamily="34" charset="0"/>
              </a:rPr>
              <a:t>mendukung</a:t>
            </a:r>
            <a:r>
              <a:rPr lang="en-US" sz="2400" dirty="0">
                <a:latin typeface="Arial" pitchFamily="34" charset="0"/>
                <a:cs typeface="Arial" pitchFamily="34" charset="0"/>
              </a:rPr>
              <a:t> </a:t>
            </a:r>
            <a:r>
              <a:rPr lang="en-US" sz="2400" dirty="0" err="1">
                <a:latin typeface="Arial" pitchFamily="34" charset="0"/>
                <a:cs typeface="Arial" pitchFamily="34" charset="0"/>
              </a:rPr>
              <a:t>ratusan</a:t>
            </a:r>
            <a:r>
              <a:rPr lang="en-US" sz="2400" dirty="0">
                <a:latin typeface="Arial" pitchFamily="34" charset="0"/>
                <a:cs typeface="Arial" pitchFamily="34" charset="0"/>
              </a:rPr>
              <a:t> </a:t>
            </a:r>
            <a:r>
              <a:rPr lang="en-US" sz="2400" dirty="0" err="1">
                <a:latin typeface="Arial" pitchFamily="34" charset="0"/>
                <a:cs typeface="Arial" pitchFamily="34" charset="0"/>
              </a:rPr>
              <a:t>bahkan</a:t>
            </a:r>
            <a:r>
              <a:rPr lang="en-US" sz="2400" dirty="0">
                <a:latin typeface="Arial" pitchFamily="34" charset="0"/>
                <a:cs typeface="Arial" pitchFamily="34" charset="0"/>
              </a:rPr>
              <a:t> </a:t>
            </a:r>
            <a:r>
              <a:rPr lang="en-US" sz="2400" dirty="0" err="1">
                <a:latin typeface="Arial" pitchFamily="34" charset="0"/>
                <a:cs typeface="Arial" pitchFamily="34" charset="0"/>
              </a:rPr>
              <a:t>ribuan</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oprasi</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sekaligus</a:t>
            </a:r>
            <a:r>
              <a:rPr lang="en-US" sz="2400" dirty="0">
                <a:latin typeface="Arial" pitchFamily="34" charset="0"/>
                <a:cs typeface="Arial" pitchFamily="34" charset="0"/>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a:solidFill>
                  <a:schemeClr val="bg2">
                    <a:lumMod val="40000"/>
                    <a:lumOff val="60000"/>
                  </a:schemeClr>
                </a:solidFill>
                <a:latin typeface="Arial" pitchFamily="34" charset="0"/>
                <a:cs typeface="Arial" pitchFamily="34" charset="0"/>
              </a:rPr>
              <a:t>System Network Architecture</a:t>
            </a:r>
          </a:p>
        </p:txBody>
      </p:sp>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IBM </a:t>
            </a:r>
            <a:r>
              <a:rPr lang="en-US" sz="2400" dirty="0" err="1">
                <a:latin typeface="Arial" pitchFamily="34" charset="0"/>
                <a:cs typeface="Arial" pitchFamily="34" charset="0"/>
              </a:rPr>
              <a:t>menciptakan</a:t>
            </a:r>
            <a:r>
              <a:rPr lang="en-US" sz="2400" dirty="0">
                <a:latin typeface="Arial" pitchFamily="34" charset="0"/>
                <a:cs typeface="Arial" pitchFamily="34" charset="0"/>
              </a:rPr>
              <a:t> system network architecture (SNA) </a:t>
            </a:r>
            <a:r>
              <a:rPr lang="en-US" sz="2400" dirty="0" err="1">
                <a:latin typeface="Arial" pitchFamily="34" charset="0"/>
                <a:cs typeface="Arial" pitchFamily="34" charset="0"/>
              </a:rPr>
              <a:t>sebagai</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miliknya</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1974.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komputer-komputer</a:t>
            </a:r>
            <a:r>
              <a:rPr lang="en-US" sz="2400" dirty="0">
                <a:latin typeface="Arial" pitchFamily="34" charset="0"/>
                <a:cs typeface="Arial" pitchFamily="34" charset="0"/>
              </a:rPr>
              <a:t> </a:t>
            </a:r>
            <a:r>
              <a:rPr lang="en-US" sz="2400" dirty="0" err="1">
                <a:latin typeface="Arial" pitchFamily="34" charset="0"/>
                <a:cs typeface="Arial" pitchFamily="34" charset="0"/>
              </a:rPr>
              <a:t>besar</a:t>
            </a:r>
            <a:r>
              <a:rPr lang="en-US" sz="2400" dirty="0">
                <a:latin typeface="Arial" pitchFamily="34" charset="0"/>
                <a:cs typeface="Arial" pitchFamily="34" charset="0"/>
              </a:rPr>
              <a:t>, </a:t>
            </a:r>
            <a:r>
              <a:rPr lang="en-US" sz="2400" dirty="0" err="1">
                <a:latin typeface="Arial" pitchFamily="34" charset="0"/>
                <a:cs typeface="Arial" pitchFamily="34" charset="0"/>
              </a:rPr>
              <a:t>bukan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mikro</a:t>
            </a:r>
            <a:r>
              <a:rPr lang="en-US" sz="2400" dirty="0">
                <a:latin typeface="Arial" pitchFamily="34" charset="0"/>
                <a:cs typeface="Arial" pitchFamily="34" charset="0"/>
              </a:rPr>
              <a:t>. SNA </a:t>
            </a:r>
            <a:r>
              <a:rPr lang="en-US" sz="2400" dirty="0" err="1">
                <a:latin typeface="Arial" pitchFamily="34" charset="0"/>
                <a:cs typeface="Arial" pitchFamily="34" charset="0"/>
              </a:rPr>
              <a:t>membutuhkan</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induk</a:t>
            </a:r>
            <a:r>
              <a:rPr lang="en-US" sz="2400" dirty="0">
                <a:latin typeface="Arial" pitchFamily="34" charset="0"/>
                <a:cs typeface="Arial" pitchFamily="34" charset="0"/>
              </a:rPr>
              <a:t> </a:t>
            </a:r>
            <a:r>
              <a:rPr lang="en-US" sz="2400" dirty="0" err="1">
                <a:latin typeface="Arial" pitchFamily="34" charset="0"/>
                <a:cs typeface="Arial" pitchFamily="34" charset="0"/>
              </a:rPr>
              <a:t>utama</a:t>
            </a:r>
            <a:r>
              <a:rPr lang="en-US" sz="2400" dirty="0">
                <a:latin typeface="Arial" pitchFamily="34" charset="0"/>
                <a:cs typeface="Arial" pitchFamily="34" charset="0"/>
              </a:rPr>
              <a:t> yang </a:t>
            </a:r>
            <a:r>
              <a:rPr lang="en-US" sz="2400" dirty="0" err="1">
                <a:latin typeface="Arial" pitchFamily="34" charset="0"/>
                <a:cs typeface="Arial" pitchFamily="34" charset="0"/>
              </a:rPr>
              <a:t>mengumpulkan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lain yang </a:t>
            </a:r>
            <a:r>
              <a:rPr lang="en-US" sz="2400" dirty="0" err="1">
                <a:latin typeface="Arial" pitchFamily="34" charset="0"/>
                <a:cs typeface="Arial" pitchFamily="34" charset="0"/>
              </a:rPr>
              <a:t>terhubung</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urut-urutan</a:t>
            </a:r>
            <a:r>
              <a:rPr lang="en-US" sz="2400" dirty="0">
                <a:latin typeface="Arial" pitchFamily="34" charset="0"/>
                <a:cs typeface="Arial" pitchFamily="34"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a:bodyPr>
          <a:lstStyle/>
          <a:p>
            <a:pPr algn="l"/>
            <a:r>
              <a:rPr lang="en-US" sz="2400" dirty="0">
                <a:solidFill>
                  <a:schemeClr val="bg2">
                    <a:lumMod val="40000"/>
                    <a:lumOff val="60000"/>
                  </a:schemeClr>
                </a:solidFill>
                <a:latin typeface="Arial" pitchFamily="34" charset="0"/>
                <a:cs typeface="Arial" pitchFamily="34" charset="0"/>
              </a:rPr>
              <a:t>Token Ring</a:t>
            </a:r>
          </a:p>
        </p:txBody>
      </p:sp>
      <p:sp>
        <p:nvSpPr>
          <p:cNvPr id="3" name="Content Placeholder 2"/>
          <p:cNvSpPr>
            <a:spLocks noGrp="1"/>
          </p:cNvSpPr>
          <p:nvPr>
            <p:ph idx="1"/>
          </p:nvPr>
        </p:nvSpPr>
        <p:spPr>
          <a:xfrm>
            <a:off x="457200" y="1143000"/>
            <a:ext cx="8229600" cy="4983163"/>
          </a:xfrm>
        </p:spPr>
        <p:txBody>
          <a:bodyPr>
            <a:noAutofit/>
          </a:bodyPr>
          <a:lstStyle/>
          <a:p>
            <a:r>
              <a:rPr lang="en-US" sz="2400" dirty="0">
                <a:latin typeface="Arial" pitchFamily="34" charset="0"/>
                <a:cs typeface="Arial" pitchFamily="34" charset="0"/>
              </a:rPr>
              <a:t>IBM </a:t>
            </a:r>
            <a:r>
              <a:rPr lang="en-US" sz="2400" dirty="0" err="1">
                <a:latin typeface="Arial" pitchFamily="34" charset="0"/>
                <a:cs typeface="Arial" pitchFamily="34" charset="0"/>
              </a:rPr>
              <a:t>menyadari</a:t>
            </a:r>
            <a:r>
              <a:rPr lang="en-US" sz="2400" dirty="0">
                <a:latin typeface="Arial" pitchFamily="34" charset="0"/>
                <a:cs typeface="Arial" pitchFamily="34" charset="0"/>
              </a:rPr>
              <a:t> </a:t>
            </a:r>
            <a:r>
              <a:rPr lang="en-US" sz="2400" dirty="0" err="1">
                <a:latin typeface="Arial" pitchFamily="34" charset="0"/>
                <a:cs typeface="Arial" pitchFamily="34" charset="0"/>
              </a:rPr>
              <a:t>bahwa</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semua</a:t>
            </a:r>
            <a:r>
              <a:rPr lang="en-US" sz="2400" dirty="0">
                <a:latin typeface="Arial" pitchFamily="34" charset="0"/>
                <a:cs typeface="Arial" pitchFamily="34" charset="0"/>
              </a:rPr>
              <a:t> </a:t>
            </a:r>
            <a:r>
              <a:rPr lang="en-US" sz="2400" dirty="0" err="1">
                <a:latin typeface="Arial" pitchFamily="34" charset="0"/>
                <a:cs typeface="Arial" pitchFamily="34" charset="0"/>
              </a:rPr>
              <a:t>pelanggannya</a:t>
            </a:r>
            <a:r>
              <a:rPr lang="en-US" sz="2400" dirty="0">
                <a:latin typeface="Arial" pitchFamily="34" charset="0"/>
                <a:cs typeface="Arial" pitchFamily="34" charset="0"/>
              </a:rPr>
              <a:t> </a:t>
            </a:r>
            <a:r>
              <a:rPr lang="en-US" sz="2400" dirty="0" err="1">
                <a:latin typeface="Arial" pitchFamily="34" charset="0"/>
                <a:cs typeface="Arial" pitchFamily="34" charset="0"/>
              </a:rPr>
              <a:t>mampu</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ingin</a:t>
            </a:r>
            <a:r>
              <a:rPr lang="en-US" sz="2400" dirty="0">
                <a:latin typeface="Arial" pitchFamily="34" charset="0"/>
                <a:cs typeface="Arial" pitchFamily="34" charset="0"/>
              </a:rPr>
              <a:t> </a:t>
            </a:r>
            <a:r>
              <a:rPr lang="en-US" sz="2400" dirty="0" err="1">
                <a:latin typeface="Arial" pitchFamily="34" charset="0"/>
                <a:cs typeface="Arial" pitchFamily="34" charset="0"/>
              </a:rPr>
              <a:t>mengeluarkan</a:t>
            </a:r>
            <a:r>
              <a:rPr lang="en-US" sz="2400" dirty="0">
                <a:latin typeface="Arial" pitchFamily="34" charset="0"/>
                <a:cs typeface="Arial" pitchFamily="34" charset="0"/>
              </a:rPr>
              <a:t> </a:t>
            </a:r>
            <a:r>
              <a:rPr lang="en-US" sz="2400" dirty="0" err="1">
                <a:latin typeface="Arial" pitchFamily="34" charset="0"/>
                <a:cs typeface="Arial" pitchFamily="34" charset="0"/>
              </a:rPr>
              <a:t>biaya</a:t>
            </a:r>
            <a:r>
              <a:rPr lang="en-US" sz="2400" dirty="0">
                <a:latin typeface="Arial" pitchFamily="34" charset="0"/>
                <a:cs typeface="Arial" pitchFamily="34" charset="0"/>
              </a:rPr>
              <a:t> </a:t>
            </a:r>
            <a:r>
              <a:rPr lang="en-US" sz="2400" dirty="0" err="1">
                <a:latin typeface="Arial" pitchFamily="34" charset="0"/>
                <a:cs typeface="Arial" pitchFamily="34" charset="0"/>
              </a:rPr>
              <a:t>tambahan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keras</a:t>
            </a:r>
            <a:r>
              <a:rPr lang="en-US" sz="2400" dirty="0">
                <a:latin typeface="Arial" pitchFamily="34" charset="0"/>
                <a:cs typeface="Arial" pitchFamily="34" charset="0"/>
              </a:rPr>
              <a:t>. </a:t>
            </a:r>
            <a:r>
              <a:rPr lang="en-US" sz="2400" dirty="0" err="1">
                <a:latin typeface="Arial" pitchFamily="34" charset="0"/>
                <a:cs typeface="Arial" pitchFamily="34" charset="0"/>
              </a:rPr>
              <a:t>Kemudian</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mulai</a:t>
            </a:r>
            <a:r>
              <a:rPr lang="en-US" sz="2400" dirty="0">
                <a:latin typeface="Arial" pitchFamily="34" charset="0"/>
                <a:cs typeface="Arial" pitchFamily="34" charset="0"/>
              </a:rPr>
              <a:t> </a:t>
            </a:r>
            <a:r>
              <a:rPr lang="en-US" sz="2400" dirty="0" err="1">
                <a:latin typeface="Arial" pitchFamily="34" charset="0"/>
                <a:cs typeface="Arial" pitchFamily="34" charset="0"/>
              </a:rPr>
              <a:t>mengembangkan</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miliknya</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mengandalkan</a:t>
            </a:r>
            <a:r>
              <a:rPr lang="en-US" sz="2400" dirty="0">
                <a:latin typeface="Arial" pitchFamily="34" charset="0"/>
                <a:cs typeface="Arial" pitchFamily="34" charset="0"/>
              </a:rPr>
              <a:t> </a:t>
            </a:r>
            <a:r>
              <a:rPr lang="en-US" sz="2400" dirty="0" err="1">
                <a:latin typeface="Arial" pitchFamily="34" charset="0"/>
                <a:cs typeface="Arial" pitchFamily="34" charset="0"/>
              </a:rPr>
              <a:t>diri</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induk</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komputer-komputer</a:t>
            </a:r>
            <a:r>
              <a:rPr lang="en-US" sz="2400" dirty="0">
                <a:latin typeface="Arial" pitchFamily="34" charset="0"/>
                <a:cs typeface="Arial" pitchFamily="34" charset="0"/>
              </a:rPr>
              <a:t> lain, </a:t>
            </a:r>
            <a:r>
              <a:rPr lang="en-US" sz="2400" dirty="0" err="1">
                <a:latin typeface="Arial" pitchFamily="34" charset="0"/>
                <a:cs typeface="Arial" pitchFamily="34" charset="0"/>
              </a:rPr>
              <a:t>melainkan</a:t>
            </a:r>
            <a:r>
              <a:rPr lang="en-US" sz="2400" dirty="0">
                <a:latin typeface="Arial" pitchFamily="34" charset="0"/>
                <a:cs typeface="Arial" pitchFamily="34" charset="0"/>
              </a:rPr>
              <a:t> yang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memperlakukan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lain </a:t>
            </a:r>
            <a:r>
              <a:rPr lang="en-US" sz="2400" dirty="0" err="1">
                <a:latin typeface="Arial" pitchFamily="34" charset="0"/>
                <a:cs typeface="Arial" pitchFamily="34" charset="0"/>
              </a:rPr>
              <a:t>sebagai</a:t>
            </a:r>
            <a:r>
              <a:rPr lang="en-US" sz="2400" dirty="0">
                <a:latin typeface="Arial" pitchFamily="34" charset="0"/>
                <a:cs typeface="Arial" pitchFamily="34" charset="0"/>
              </a:rPr>
              <a:t> </a:t>
            </a:r>
            <a:r>
              <a:rPr lang="en-US" sz="2400" dirty="0" err="1">
                <a:latin typeface="Arial" pitchFamily="34" charset="0"/>
                <a:cs typeface="Arial" pitchFamily="34" charset="0"/>
              </a:rPr>
              <a:t>sesama</a:t>
            </a:r>
            <a:r>
              <a:rPr lang="en-US" sz="2400" dirty="0">
                <a:latin typeface="Arial" pitchFamily="34" charset="0"/>
                <a:cs typeface="Arial" pitchFamily="34" charset="0"/>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a:solidFill>
                  <a:schemeClr val="bg2">
                    <a:lumMod val="40000"/>
                    <a:lumOff val="60000"/>
                  </a:schemeClr>
                </a:solidFill>
                <a:latin typeface="Arial" pitchFamily="34" charset="0"/>
                <a:cs typeface="Arial" pitchFamily="34" charset="0"/>
              </a:rPr>
              <a:t>Ethernet</a:t>
            </a:r>
          </a:p>
        </p:txBody>
      </p:sp>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Xerox </a:t>
            </a:r>
            <a:r>
              <a:rPr lang="en-US" sz="2400" dirty="0" err="1">
                <a:latin typeface="Arial" pitchFamily="34" charset="0"/>
                <a:cs typeface="Arial" pitchFamily="34" charset="0"/>
              </a:rPr>
              <a:t>mengembangkan</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arsitektur</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yang </a:t>
            </a:r>
            <a:r>
              <a:rPr lang="en-US" sz="2400" dirty="0" err="1">
                <a:latin typeface="Arial" pitchFamily="34" charset="0"/>
                <a:cs typeface="Arial" pitchFamily="34" charset="0"/>
              </a:rPr>
              <a:t>berbeda</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awal</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1970-an,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bekerja</a:t>
            </a:r>
            <a:r>
              <a:rPr lang="en-US" sz="2400" dirty="0">
                <a:latin typeface="Arial" pitchFamily="34" charset="0"/>
                <a:cs typeface="Arial" pitchFamily="34" charset="0"/>
              </a:rPr>
              <a:t> </a:t>
            </a:r>
            <a:r>
              <a:rPr lang="en-US" sz="2400" dirty="0" err="1">
                <a:latin typeface="Arial" pitchFamily="34" charset="0"/>
                <a:cs typeface="Arial" pitchFamily="34" charset="0"/>
              </a:rPr>
              <a:t>sama</a:t>
            </a:r>
            <a:r>
              <a:rPr lang="en-US" sz="2400" dirty="0">
                <a:latin typeface="Arial" pitchFamily="34" charset="0"/>
                <a:cs typeface="Arial" pitchFamily="34" charset="0"/>
              </a:rPr>
              <a:t> </a:t>
            </a:r>
            <a:r>
              <a:rPr lang="en-US" sz="2400" dirty="0" err="1">
                <a:latin typeface="Arial" pitchFamily="34" charset="0"/>
                <a:cs typeface="Arial" pitchFamily="34" charset="0"/>
              </a:rPr>
              <a:t>beserta</a:t>
            </a:r>
            <a:r>
              <a:rPr lang="en-US" sz="2400" dirty="0">
                <a:latin typeface="Arial" pitchFamily="34" charset="0"/>
                <a:cs typeface="Arial" pitchFamily="34" charset="0"/>
              </a:rPr>
              <a:t> Intel </a:t>
            </a:r>
            <a:r>
              <a:rPr lang="en-US" sz="2400" dirty="0" err="1">
                <a:latin typeface="Arial" pitchFamily="34" charset="0"/>
                <a:cs typeface="Arial" pitchFamily="34" charset="0"/>
              </a:rPr>
              <a:t>dan</a:t>
            </a:r>
            <a:r>
              <a:rPr lang="en-US" sz="2400" dirty="0">
                <a:latin typeface="Arial" pitchFamily="34" charset="0"/>
                <a:cs typeface="Arial" pitchFamily="34" charset="0"/>
              </a:rPr>
              <a:t> Digital Equipment Corporation, </a:t>
            </a:r>
            <a:r>
              <a:rPr lang="en-US" sz="2400" dirty="0" err="1">
                <a:latin typeface="Arial" pitchFamily="34" charset="0"/>
                <a:cs typeface="Arial" pitchFamily="34" charset="0"/>
              </a:rPr>
              <a:t>mengeluarkan</a:t>
            </a:r>
            <a:r>
              <a:rPr lang="en-US" sz="2400" dirty="0">
                <a:latin typeface="Arial" pitchFamily="34" charset="0"/>
                <a:cs typeface="Arial" pitchFamily="34" charset="0"/>
              </a:rPr>
              <a:t> </a:t>
            </a:r>
            <a:r>
              <a:rPr lang="en-US" sz="2400" dirty="0" err="1">
                <a:latin typeface="Arial" pitchFamily="34" charset="0"/>
                <a:cs typeface="Arial" pitchFamily="34" charset="0"/>
              </a:rPr>
              <a:t>ethernet</a:t>
            </a:r>
            <a:r>
              <a:rPr lang="en-US" sz="2400" dirty="0">
                <a:latin typeface="Arial" pitchFamily="34" charset="0"/>
                <a:cs typeface="Arial" pitchFamily="34" charset="0"/>
              </a:rPr>
              <a:t>. </a:t>
            </a:r>
          </a:p>
          <a:p>
            <a:r>
              <a:rPr lang="en-US" sz="2400" dirty="0">
                <a:latin typeface="Arial" pitchFamily="34" charset="0"/>
                <a:cs typeface="Arial" pitchFamily="34" charset="0"/>
              </a:rPr>
              <a:t>Ethernet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protokol</a:t>
            </a:r>
            <a:r>
              <a:rPr lang="en-US" sz="2400" dirty="0">
                <a:latin typeface="Arial" pitchFamily="34" charset="0"/>
                <a:cs typeface="Arial" pitchFamily="34" charset="0"/>
              </a:rPr>
              <a:t> </a:t>
            </a:r>
            <a:r>
              <a:rPr lang="en-US" sz="2400" dirty="0" err="1">
                <a:latin typeface="Arial" pitchFamily="34" charset="0"/>
                <a:cs typeface="Arial" pitchFamily="34" charset="0"/>
              </a:rPr>
              <a:t>terbuka</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peer-to-peer.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Alamat</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Jaringan</a:t>
            </a:r>
            <a:r>
              <a:rPr lang="en-US" sz="2400" dirty="0">
                <a:solidFill>
                  <a:schemeClr val="bg2">
                    <a:lumMod val="40000"/>
                    <a:lumOff val="60000"/>
                  </a:schemeClr>
                </a:solidFill>
                <a:latin typeface="Arial" pitchFamily="34" charset="0"/>
                <a:cs typeface="Arial" pitchFamily="34" charset="0"/>
              </a:rPr>
              <a:t> Internet</a:t>
            </a: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Alamat</a:t>
            </a:r>
            <a:r>
              <a:rPr lang="en-US" sz="2400" dirty="0">
                <a:latin typeface="Arial" pitchFamily="34" charset="0"/>
                <a:cs typeface="Arial" pitchFamily="34" charset="0"/>
              </a:rPr>
              <a:t> IP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empat</a:t>
            </a:r>
            <a:r>
              <a:rPr lang="en-US" sz="2400" dirty="0">
                <a:latin typeface="Arial" pitchFamily="34" charset="0"/>
                <a:cs typeface="Arial" pitchFamily="34" charset="0"/>
              </a:rPr>
              <a:t> </a:t>
            </a:r>
            <a:r>
              <a:rPr lang="en-US" sz="2400" dirty="0" err="1">
                <a:latin typeface="Arial" pitchFamily="34" charset="0"/>
                <a:cs typeface="Arial" pitchFamily="34" charset="0"/>
              </a:rPr>
              <a:t>bagian</a:t>
            </a:r>
            <a:r>
              <a:rPr lang="en-US" sz="2400" dirty="0">
                <a:latin typeface="Arial" pitchFamily="34" charset="0"/>
                <a:cs typeface="Arial" pitchFamily="34" charset="0"/>
              </a:rPr>
              <a:t> </a:t>
            </a:r>
            <a:r>
              <a:rPr lang="en-US" sz="2400" dirty="0" err="1">
                <a:latin typeface="Arial" pitchFamily="34" charset="0"/>
                <a:cs typeface="Arial" pitchFamily="34" charset="0"/>
              </a:rPr>
              <a:t>kumpulan</a:t>
            </a:r>
            <a:r>
              <a:rPr lang="en-US" sz="2400" dirty="0">
                <a:latin typeface="Arial" pitchFamily="34" charset="0"/>
                <a:cs typeface="Arial" pitchFamily="34" charset="0"/>
              </a:rPr>
              <a:t> </a:t>
            </a:r>
            <a:r>
              <a:rPr lang="en-US" sz="2400" dirty="0" err="1">
                <a:latin typeface="Arial" pitchFamily="34" charset="0"/>
                <a:cs typeface="Arial" pitchFamily="34" charset="0"/>
              </a:rPr>
              <a:t>angka</a:t>
            </a:r>
            <a:r>
              <a:rPr lang="en-US" sz="2400" dirty="0">
                <a:latin typeface="Arial" pitchFamily="34" charset="0"/>
                <a:cs typeface="Arial" pitchFamily="34" charset="0"/>
              </a:rPr>
              <a:t> (yang </a:t>
            </a:r>
            <a:r>
              <a:rPr lang="en-US" sz="2400" dirty="0" err="1">
                <a:latin typeface="Arial" pitchFamily="34" charset="0"/>
                <a:cs typeface="Arial" pitchFamily="34" charset="0"/>
              </a:rPr>
              <a:t>masing-masing</a:t>
            </a:r>
            <a:r>
              <a:rPr lang="en-US" sz="2400" dirty="0">
                <a:latin typeface="Arial" pitchFamily="34" charset="0"/>
                <a:cs typeface="Arial" pitchFamily="34" charset="0"/>
              </a:rPr>
              <a:t> </a:t>
            </a:r>
            <a:r>
              <a:rPr lang="en-US" sz="2400" dirty="0" err="1">
                <a:latin typeface="Arial" pitchFamily="34" charset="0"/>
                <a:cs typeface="Arial" pitchFamily="34" charset="0"/>
              </a:rPr>
              <a:t>antara</a:t>
            </a:r>
            <a:r>
              <a:rPr lang="en-US" sz="2400" dirty="0">
                <a:latin typeface="Arial" pitchFamily="34" charset="0"/>
                <a:cs typeface="Arial" pitchFamily="34" charset="0"/>
              </a:rPr>
              <a:t> 0 </a:t>
            </a:r>
            <a:r>
              <a:rPr lang="en-US" sz="2400" dirty="0" err="1">
                <a:latin typeface="Arial" pitchFamily="34" charset="0"/>
                <a:cs typeface="Arial" pitchFamily="34" charset="0"/>
              </a:rPr>
              <a:t>hingga</a:t>
            </a:r>
            <a:r>
              <a:rPr lang="en-US" sz="2400" dirty="0">
                <a:latin typeface="Arial" pitchFamily="34" charset="0"/>
                <a:cs typeface="Arial" pitchFamily="34" charset="0"/>
              </a:rPr>
              <a:t> 255), yang </a:t>
            </a:r>
            <a:r>
              <a:rPr lang="en-US" sz="2400" dirty="0" err="1">
                <a:latin typeface="Arial" pitchFamily="34" charset="0"/>
                <a:cs typeface="Arial" pitchFamily="34" charset="0"/>
              </a:rPr>
              <a:t>dipisahkan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titik</a:t>
            </a:r>
            <a:r>
              <a:rPr lang="en-US" sz="2400" dirty="0">
                <a:latin typeface="Arial" pitchFamily="34" charset="0"/>
                <a:cs typeface="Arial" pitchFamily="34" charset="0"/>
              </a:rPr>
              <a:t>. </a:t>
            </a:r>
            <a:r>
              <a:rPr lang="en-US" sz="2400" dirty="0" err="1">
                <a:latin typeface="Arial" pitchFamily="34" charset="0"/>
                <a:cs typeface="Arial" pitchFamily="34" charset="0"/>
              </a:rPr>
              <a:t>Bagian-bagian</a:t>
            </a:r>
            <a:r>
              <a:rPr lang="en-US" sz="2400" dirty="0">
                <a:latin typeface="Arial" pitchFamily="34" charset="0"/>
                <a:cs typeface="Arial" pitchFamily="34" charset="0"/>
              </a:rPr>
              <a:t> </a:t>
            </a:r>
            <a:r>
              <a:rPr lang="en-US" sz="2400" dirty="0" err="1">
                <a:latin typeface="Arial" pitchFamily="34" charset="0"/>
                <a:cs typeface="Arial" pitchFamily="34" charset="0"/>
              </a:rPr>
              <a:t>alamat</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menunjukkan</a:t>
            </a:r>
            <a:r>
              <a:rPr lang="en-US" sz="2400" dirty="0">
                <a:latin typeface="Arial" pitchFamily="34" charset="0"/>
                <a:cs typeface="Arial" pitchFamily="34" charset="0"/>
              </a:rPr>
              <a:t> </a:t>
            </a:r>
            <a:r>
              <a:rPr lang="en-US" sz="2400" dirty="0" err="1">
                <a:latin typeface="Arial" pitchFamily="34" charset="0"/>
                <a:cs typeface="Arial" pitchFamily="34" charset="0"/>
              </a:rPr>
              <a:t>jaringan</a:t>
            </a:r>
            <a:r>
              <a:rPr lang="en-US" sz="2400" dirty="0">
                <a:latin typeface="Arial" pitchFamily="34" charset="0"/>
                <a:cs typeface="Arial" pitchFamily="34" charset="0"/>
              </a:rPr>
              <a:t>, host, </a:t>
            </a:r>
            <a:r>
              <a:rPr lang="en-US" sz="2400" dirty="0" err="1">
                <a:latin typeface="Arial" pitchFamily="34" charset="0"/>
                <a:cs typeface="Arial" pitchFamily="34" charset="0"/>
              </a:rPr>
              <a:t>subjaringan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yang </a:t>
            </a:r>
            <a:r>
              <a:rPr lang="en-US" sz="2400" dirty="0" err="1">
                <a:latin typeface="Arial" pitchFamily="34" charset="0"/>
                <a:cs typeface="Arial" pitchFamily="34" charset="0"/>
              </a:rPr>
              <a:t>sedang</a:t>
            </a:r>
            <a:r>
              <a:rPr lang="en-US" sz="2400" dirty="0">
                <a:latin typeface="Arial" pitchFamily="34" charset="0"/>
                <a:cs typeface="Arial" pitchFamily="34" charset="0"/>
              </a:rPr>
              <a:t> </a:t>
            </a:r>
            <a:r>
              <a:rPr lang="en-US" sz="2400" dirty="0" err="1">
                <a:latin typeface="Arial" pitchFamily="34" charset="0"/>
                <a:cs typeface="Arial" pitchFamily="34" charset="0"/>
              </a:rPr>
              <a:t>dituju</a:t>
            </a:r>
            <a:r>
              <a:rPr lang="en-US" sz="2400" dirty="0">
                <a:latin typeface="Arial" pitchFamily="34" charset="0"/>
                <a:cs typeface="Arial" pitchFamily="34" charset="0"/>
              </a:rPr>
              <a:t>. </a:t>
            </a:r>
            <a:r>
              <a:rPr lang="en-US" sz="2400" dirty="0" err="1">
                <a:latin typeface="Arial" pitchFamily="34" charset="0"/>
                <a:cs typeface="Arial" pitchFamily="34" charset="0"/>
              </a:rPr>
              <a:t>Sebagai</a:t>
            </a:r>
            <a:r>
              <a:rPr lang="en-US" sz="2400" dirty="0">
                <a:latin typeface="Arial" pitchFamily="34" charset="0"/>
                <a:cs typeface="Arial" pitchFamily="34" charset="0"/>
              </a:rPr>
              <a:t> </a:t>
            </a:r>
            <a:r>
              <a:rPr lang="en-US" sz="2400" dirty="0" err="1">
                <a:latin typeface="Arial" pitchFamily="34" charset="0"/>
                <a:cs typeface="Arial" pitchFamily="34" charset="0"/>
              </a:rPr>
              <a:t>contoh</a:t>
            </a:r>
            <a:r>
              <a:rPr lang="en-US" sz="2400" dirty="0">
                <a:latin typeface="Arial" pitchFamily="34" charset="0"/>
                <a:cs typeface="Arial" pitchFamily="34" charset="0"/>
              </a:rPr>
              <a:t>, </a:t>
            </a:r>
            <a:r>
              <a:rPr lang="en-US" sz="2400" dirty="0" err="1">
                <a:latin typeface="Arial" pitchFamily="34" charset="0"/>
                <a:cs typeface="Arial" pitchFamily="34" charset="0"/>
              </a:rPr>
              <a:t>alamat</a:t>
            </a:r>
            <a:r>
              <a:rPr lang="en-US" sz="2400" dirty="0">
                <a:latin typeface="Arial" pitchFamily="34" charset="0"/>
                <a:cs typeface="Arial" pitchFamily="34" charset="0"/>
              </a:rPr>
              <a:t> IP </a:t>
            </a:r>
            <a:r>
              <a:rPr lang="en-US" sz="2400" dirty="0" err="1">
                <a:latin typeface="Arial" pitchFamily="34" charset="0"/>
                <a:cs typeface="Arial" pitchFamily="34" charset="0"/>
              </a:rPr>
              <a:t>untuk</a:t>
            </a:r>
            <a:r>
              <a:rPr lang="en-US" sz="2400" dirty="0">
                <a:latin typeface="Arial" pitchFamily="34" charset="0"/>
                <a:cs typeface="Arial" pitchFamily="34" charset="0"/>
              </a:rPr>
              <a:t> University of North Carolina </a:t>
            </a:r>
            <a:r>
              <a:rPr lang="en-US" sz="2400" dirty="0" err="1">
                <a:latin typeface="Arial" pitchFamily="34" charset="0"/>
                <a:cs typeface="Arial" pitchFamily="34" charset="0"/>
              </a:rPr>
              <a:t>di</a:t>
            </a:r>
            <a:r>
              <a:rPr lang="en-US" sz="2400" dirty="0">
                <a:latin typeface="Arial" pitchFamily="34" charset="0"/>
                <a:cs typeface="Arial" pitchFamily="34" charset="0"/>
              </a:rPr>
              <a:t> Wilmington </a:t>
            </a:r>
            <a:r>
              <a:rPr lang="en-US" sz="2400" dirty="0" err="1">
                <a:latin typeface="Arial" pitchFamily="34" charset="0"/>
                <a:cs typeface="Arial" pitchFamily="34" charset="0"/>
              </a:rPr>
              <a:t>adalah</a:t>
            </a:r>
            <a:r>
              <a:rPr lang="en-US" sz="2400" dirty="0">
                <a:latin typeface="Arial" pitchFamily="34" charset="0"/>
                <a:cs typeface="Arial" pitchFamily="34" charset="0"/>
              </a:rPr>
              <a:t> 152.20.9.40.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a:solidFill>
                  <a:schemeClr val="bg2">
                    <a:lumMod val="40000"/>
                    <a:lumOff val="60000"/>
                  </a:schemeClr>
                </a:solidFill>
                <a:latin typeface="Arial" pitchFamily="34" charset="0"/>
                <a:cs typeface="Arial" pitchFamily="34" charset="0"/>
              </a:rPr>
              <a:t>JENIS-JENIS JARINGAN</a:t>
            </a: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Jaringan</a:t>
            </a:r>
            <a:r>
              <a:rPr lang="en-US" sz="2400" dirty="0">
                <a:latin typeface="Arial" pitchFamily="34" charset="0"/>
                <a:cs typeface="Arial" pitchFamily="34" charset="0"/>
              </a:rPr>
              <a:t> Area </a:t>
            </a:r>
            <a:r>
              <a:rPr lang="en-US" sz="2400" dirty="0" err="1">
                <a:latin typeface="Arial" pitchFamily="34" charset="0"/>
                <a:cs typeface="Arial" pitchFamily="34" charset="0"/>
              </a:rPr>
              <a:t>Lokal</a:t>
            </a:r>
            <a:r>
              <a:rPr lang="en-US" sz="2400" dirty="0">
                <a:latin typeface="Arial" pitchFamily="34" charset="0"/>
                <a:cs typeface="Arial" pitchFamily="34" charset="0"/>
              </a:rPr>
              <a:t> (Local Area Networks)</a:t>
            </a:r>
          </a:p>
          <a:p>
            <a:r>
              <a:rPr lang="en-US" sz="2400" dirty="0" err="1">
                <a:latin typeface="Arial" pitchFamily="34" charset="0"/>
                <a:cs typeface="Arial" pitchFamily="34" charset="0"/>
              </a:rPr>
              <a:t>Jaringan</a:t>
            </a:r>
            <a:r>
              <a:rPr lang="en-US" sz="2400" dirty="0">
                <a:latin typeface="Arial" pitchFamily="34" charset="0"/>
                <a:cs typeface="Arial" pitchFamily="34" charset="0"/>
              </a:rPr>
              <a:t> Area Metropolitan (Metropolitan Area Network)</a:t>
            </a:r>
          </a:p>
          <a:p>
            <a:r>
              <a:rPr lang="en-US" sz="2400" dirty="0" err="1">
                <a:latin typeface="Arial" pitchFamily="34" charset="0"/>
                <a:cs typeface="Arial" pitchFamily="34" charset="0"/>
              </a:rPr>
              <a:t>Jaringan</a:t>
            </a:r>
            <a:r>
              <a:rPr lang="en-US" sz="2400" dirty="0">
                <a:latin typeface="Arial" pitchFamily="34" charset="0"/>
                <a:cs typeface="Arial" pitchFamily="34" charset="0"/>
              </a:rPr>
              <a:t> Area </a:t>
            </a:r>
            <a:r>
              <a:rPr lang="en-US" sz="2400" dirty="0" err="1">
                <a:latin typeface="Arial" pitchFamily="34" charset="0"/>
                <a:cs typeface="Arial" pitchFamily="34" charset="0"/>
              </a:rPr>
              <a:t>Luas</a:t>
            </a:r>
            <a:r>
              <a:rPr lang="en-US" sz="2400" dirty="0">
                <a:latin typeface="Arial" pitchFamily="34" charset="0"/>
                <a:cs typeface="Arial" pitchFamily="34" charset="0"/>
              </a:rPr>
              <a:t> (Wide Area Network) </a:t>
            </a:r>
          </a:p>
          <a:p>
            <a:r>
              <a:rPr lang="en-US" sz="2400" dirty="0">
                <a:latin typeface="Arial" pitchFamily="34" charset="0"/>
                <a:cs typeface="Arial" pitchFamily="34" charset="0"/>
              </a:rPr>
              <a:t>Internet.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id-ID" sz="2400" dirty="0">
                <a:solidFill>
                  <a:schemeClr val="bg2">
                    <a:lumMod val="40000"/>
                    <a:lumOff val="60000"/>
                  </a:schemeClr>
                </a:solidFill>
                <a:latin typeface="Arial" pitchFamily="34" charset="0"/>
                <a:cs typeface="Arial" pitchFamily="34" charset="0"/>
              </a:rPr>
              <a:t>Simpulan</a:t>
            </a:r>
          </a:p>
        </p:txBody>
      </p:sp>
      <p:sp>
        <p:nvSpPr>
          <p:cNvPr id="3" name="Content Placeholder 2"/>
          <p:cNvSpPr>
            <a:spLocks noGrp="1"/>
          </p:cNvSpPr>
          <p:nvPr>
            <p:ph idx="1"/>
          </p:nvPr>
        </p:nvSpPr>
        <p:spPr>
          <a:xfrm>
            <a:off x="457200" y="838200"/>
            <a:ext cx="8229600" cy="6019800"/>
          </a:xfrm>
        </p:spPr>
        <p:txBody>
          <a:bodyPr>
            <a:normAutofit lnSpcReduction="10000"/>
          </a:bodyPr>
          <a:lstStyle/>
          <a:p>
            <a:r>
              <a:rPr lang="id-ID" sz="2400" dirty="0">
                <a:latin typeface="Arial" pitchFamily="34" charset="0"/>
                <a:cs typeface="Arial" pitchFamily="34" charset="0"/>
              </a:rPr>
              <a:t>Arsitektur sistem komputer dasar meliputi prosesor, memori, dan ruang penyimpanan. Komponen ini bekerja sama untuk memasukan, memanipulasi, dan mengeluarkan informasi.</a:t>
            </a:r>
          </a:p>
          <a:p>
            <a:r>
              <a:rPr lang="id-ID" sz="2400" dirty="0">
                <a:latin typeface="Arial" pitchFamily="34" charset="0"/>
                <a:cs typeface="Arial" pitchFamily="34" charset="0"/>
              </a:rPr>
              <a:t>Komputer dapat bertindak sebagai sumber daya yangberdiri sendiri, namun kekuatan mereka sebagai alat bisnis mengalami peningkatan yang sangat besar ketika mereka berbagi data. </a:t>
            </a:r>
          </a:p>
          <a:p>
            <a:r>
              <a:rPr lang="id-ID" sz="2400" dirty="0">
                <a:latin typeface="Arial" pitchFamily="34" charset="0"/>
                <a:cs typeface="Arial" pitchFamily="34" charset="0"/>
              </a:rPr>
              <a:t>Komunikasi data dapat terjadi dari satu komputer ke komputer lain baik itu secara langsung melalui suatu koneksi jaringan atau melalui jaringan sistem telepon publik. </a:t>
            </a:r>
          </a:p>
          <a:p>
            <a:r>
              <a:rPr lang="id-ID" sz="2400" dirty="0">
                <a:latin typeface="Arial" pitchFamily="34" charset="0"/>
                <a:cs typeface="Arial" pitchFamily="34" charset="0"/>
              </a:rPr>
              <a:t>Komunikasi membutuhkan standar, karena berbagai perusahaan pembuat peranti keras komputer dari telepon harus memiliki penyajian data yang sama dan dapat dipahami.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algn="ctr">
              <a:buNone/>
            </a:pPr>
            <a:r>
              <a:rPr lang="en-US" sz="7200" dirty="0">
                <a:solidFill>
                  <a:schemeClr val="tx2">
                    <a:lumMod val="90000"/>
                  </a:schemeClr>
                </a:solidFill>
              </a:rPr>
              <a:t>TERIMA KASIH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26177100"/>
              </p:ext>
            </p:extLst>
          </p:nvPr>
        </p:nvGraphicFramePr>
        <p:xfrm>
          <a:off x="192975" y="152401"/>
          <a:ext cx="8763000" cy="6476999"/>
        </p:xfrm>
        <a:graphic>
          <a:graphicData uri="http://schemas.openxmlformats.org/drawingml/2006/table">
            <a:tbl>
              <a:tblPr firstRow="1" firstCol="1" bandRow="1">
                <a:tableStyleId>{5C22544A-7EE6-4342-B048-85BDC9FD1C3A}</a:tableStyleId>
              </a:tblPr>
              <a:tblGrid>
                <a:gridCol w="2104057">
                  <a:extLst>
                    <a:ext uri="{9D8B030D-6E8A-4147-A177-3AD203B41FA5}">
                      <a16:colId xmlns:a16="http://schemas.microsoft.com/office/drawing/2014/main" val="20000"/>
                    </a:ext>
                  </a:extLst>
                </a:gridCol>
                <a:gridCol w="6658943">
                  <a:extLst>
                    <a:ext uri="{9D8B030D-6E8A-4147-A177-3AD203B41FA5}">
                      <a16:colId xmlns:a16="http://schemas.microsoft.com/office/drawing/2014/main" val="20001"/>
                    </a:ext>
                  </a:extLst>
                </a:gridCol>
              </a:tblGrid>
              <a:tr h="457234">
                <a:tc>
                  <a:txBody>
                    <a:bodyPr/>
                    <a:lstStyle/>
                    <a:p>
                      <a:pPr algn="ctr">
                        <a:lnSpc>
                          <a:spcPct val="150000"/>
                        </a:lnSpc>
                        <a:spcAft>
                          <a:spcPts val="0"/>
                        </a:spcAft>
                      </a:pPr>
                      <a:r>
                        <a:rPr lang="en-US" sz="1400">
                          <a:effectLst/>
                        </a:rPr>
                        <a:t>KOMPONEN</a:t>
                      </a:r>
                      <a:endParaRPr lang="en-US" sz="1400">
                        <a:effectLst/>
                        <a:latin typeface="Calibri"/>
                        <a:ea typeface="Calibri"/>
                        <a:cs typeface="Arial"/>
                      </a:endParaRPr>
                    </a:p>
                  </a:txBody>
                  <a:tcPr marL="51431" marR="51431" marT="0" marB="0"/>
                </a:tc>
                <a:tc>
                  <a:txBody>
                    <a:bodyPr/>
                    <a:lstStyle/>
                    <a:p>
                      <a:pPr algn="ctr">
                        <a:lnSpc>
                          <a:spcPct val="150000"/>
                        </a:lnSpc>
                        <a:spcAft>
                          <a:spcPts val="0"/>
                        </a:spcAft>
                      </a:pPr>
                      <a:r>
                        <a:rPr lang="en-US" sz="1400">
                          <a:effectLst/>
                        </a:rPr>
                        <a:t>URAIAN</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0"/>
                  </a:ext>
                </a:extLst>
              </a:tr>
              <a:tr h="793343">
                <a:tc>
                  <a:txBody>
                    <a:bodyPr/>
                    <a:lstStyle/>
                    <a:p>
                      <a:pPr algn="just">
                        <a:lnSpc>
                          <a:spcPct val="150000"/>
                        </a:lnSpc>
                        <a:spcAft>
                          <a:spcPts val="0"/>
                        </a:spcAft>
                      </a:pPr>
                      <a:r>
                        <a:rPr lang="en-US" sz="1400">
                          <a:effectLst/>
                        </a:rPr>
                        <a:t>Prosesor (central processing unit atau CPU)</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Mengendalikan kalkulasi, mengendalikan perbandingan data secara logis, mengarahkan dan mengendalikan pergerakan data dari satu lokasi ke lokasi lain di dalam komputer.</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1"/>
                  </a:ext>
                </a:extLst>
              </a:tr>
              <a:tr h="1006450">
                <a:tc>
                  <a:txBody>
                    <a:bodyPr/>
                    <a:lstStyle/>
                    <a:p>
                      <a:pPr algn="just">
                        <a:lnSpc>
                          <a:spcPct val="150000"/>
                        </a:lnSpc>
                        <a:spcAft>
                          <a:spcPts val="0"/>
                        </a:spcAft>
                      </a:pPr>
                      <a:r>
                        <a:rPr lang="en-US" sz="1400">
                          <a:effectLst/>
                        </a:rPr>
                        <a:t>Memori (random access memory atau ruang penyimpanan primer)</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Memori yang terletak pada papan sirkuit utama komputer yang disebut motherboard. Data dalam memori akan hilang ketika daya untuk komputer dimatikan.</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2"/>
                  </a:ext>
                </a:extLst>
              </a:tr>
              <a:tr h="1457049">
                <a:tc>
                  <a:txBody>
                    <a:bodyPr/>
                    <a:lstStyle/>
                    <a:p>
                      <a:pPr algn="just">
                        <a:lnSpc>
                          <a:spcPct val="150000"/>
                        </a:lnSpc>
                        <a:spcAft>
                          <a:spcPts val="0"/>
                        </a:spcAft>
                      </a:pPr>
                      <a:r>
                        <a:rPr lang="en-US" sz="1400">
                          <a:effectLst/>
                        </a:rPr>
                        <a:t>Ruang penyimpanan (ruang penyimpanan disk atau ruang penyimpanan sekunder)</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Memori yang terletak pada suatu alat yang tidak terdapat pada papan sirkuit utama. Kebanyakan jenis penyimpanan ini dapat dilepaskan dan dapat dipindahkan dari satu komputer ke komputer lain. Data yang disimpan tidak hilang ketika daya komputer dimatikan. Alat-alat penyimpanan yang umum adalah floppy disk dan CD.</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3"/>
                  </a:ext>
                </a:extLst>
              </a:tr>
              <a:tr h="984790">
                <a:tc>
                  <a:txBody>
                    <a:bodyPr/>
                    <a:lstStyle/>
                    <a:p>
                      <a:pPr algn="just">
                        <a:lnSpc>
                          <a:spcPct val="150000"/>
                        </a:lnSpc>
                        <a:spcAft>
                          <a:spcPts val="0"/>
                        </a:spcAft>
                      </a:pPr>
                      <a:r>
                        <a:rPr lang="en-US" sz="1400">
                          <a:effectLst/>
                        </a:rPr>
                        <a:t>Alat input (input device)</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Suatu alat yang menangkap data oleh metode manual atau elektronik dan mengirimkan data ke ruang penyimpanan atau memori. Alat-alat input yang umum adalah keyboard, mouse, dan pemindai.</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4"/>
                  </a:ext>
                </a:extLst>
              </a:tr>
              <a:tr h="793343">
                <a:tc>
                  <a:txBody>
                    <a:bodyPr/>
                    <a:lstStyle/>
                    <a:p>
                      <a:pPr algn="just">
                        <a:lnSpc>
                          <a:spcPct val="150000"/>
                        </a:lnSpc>
                        <a:spcAft>
                          <a:spcPts val="0"/>
                        </a:spcAft>
                      </a:pPr>
                      <a:r>
                        <a:rPr lang="en-US" sz="1400">
                          <a:effectLst/>
                        </a:rPr>
                        <a:t>Alat output (output device)</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Suatu alat yang menyajikan dan atau mengirimkan data dari komputer kepada pengguna. Alat-alat output yang umum adalah monitor komputer, printer, CD, dan pengeras suara.</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5"/>
                  </a:ext>
                </a:extLst>
              </a:tr>
              <a:tr h="984790">
                <a:tc>
                  <a:txBody>
                    <a:bodyPr/>
                    <a:lstStyle/>
                    <a:p>
                      <a:pPr algn="just">
                        <a:lnSpc>
                          <a:spcPct val="150000"/>
                        </a:lnSpc>
                        <a:spcAft>
                          <a:spcPts val="0"/>
                        </a:spcAft>
                      </a:pPr>
                      <a:r>
                        <a:rPr lang="en-US" sz="1400">
                          <a:effectLst/>
                        </a:rPr>
                        <a:t>Alat input/output (input/output device)</a:t>
                      </a:r>
                      <a:endParaRPr lang="en-US" sz="1400">
                        <a:effectLst/>
                        <a:latin typeface="Calibri"/>
                        <a:ea typeface="Calibri"/>
                        <a:cs typeface="Arial"/>
                      </a:endParaRPr>
                    </a:p>
                  </a:txBody>
                  <a:tcPr marL="51431" marR="51431" marT="0" marB="0"/>
                </a:tc>
                <a:tc>
                  <a:txBody>
                    <a:bodyPr/>
                    <a:lstStyle/>
                    <a:p>
                      <a:pPr algn="just">
                        <a:lnSpc>
                          <a:spcPct val="150000"/>
                        </a:lnSpc>
                        <a:spcAft>
                          <a:spcPts val="0"/>
                        </a:spcAft>
                      </a:pPr>
                      <a:r>
                        <a:rPr lang="en-US" sz="1400">
                          <a:effectLst/>
                        </a:rPr>
                        <a:t>Suatu alat yang dapat melakukan fungsi-fungsi input maupun output. Contohnya adalah monitor layar sentuh dan disk penyimpanan (seperti floppy disk, zip disk yang dapat ditulis ulang.</a:t>
                      </a:r>
                      <a:endParaRPr lang="en-US" sz="1400">
                        <a:effectLst/>
                        <a:latin typeface="Calibri"/>
                        <a:ea typeface="Calibri"/>
                        <a:cs typeface="Arial"/>
                      </a:endParaRPr>
                    </a:p>
                  </a:txBody>
                  <a:tcPr marL="51431" marR="51431"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36547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Prosesor</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Prosesor</a:t>
            </a:r>
            <a:r>
              <a:rPr lang="en-US" sz="2400" dirty="0">
                <a:latin typeface="Arial" pitchFamily="34" charset="0"/>
                <a:cs typeface="Arial" pitchFamily="34" charset="0"/>
              </a:rPr>
              <a:t> (yang </a:t>
            </a:r>
            <a:r>
              <a:rPr lang="en-US" sz="2400" dirty="0" err="1">
                <a:latin typeface="Arial" pitchFamily="34" charset="0"/>
                <a:cs typeface="Arial" pitchFamily="34" charset="0"/>
              </a:rPr>
              <a:t>disebut</a:t>
            </a:r>
            <a:r>
              <a:rPr lang="en-US" sz="2400" dirty="0">
                <a:latin typeface="Arial" pitchFamily="34" charset="0"/>
                <a:cs typeface="Arial" pitchFamily="34" charset="0"/>
              </a:rPr>
              <a:t> pula </a:t>
            </a:r>
            <a:r>
              <a:rPr lang="en-US" sz="2400" dirty="0" err="1">
                <a:latin typeface="Arial" pitchFamily="34" charset="0"/>
                <a:cs typeface="Arial" pitchFamily="34" charset="0"/>
              </a:rPr>
              <a:t>sebagai</a:t>
            </a:r>
            <a:r>
              <a:rPr lang="en-US" sz="2400" dirty="0">
                <a:latin typeface="Arial" pitchFamily="34" charset="0"/>
                <a:cs typeface="Arial" pitchFamily="34" charset="0"/>
              </a:rPr>
              <a:t> unit </a:t>
            </a:r>
            <a:r>
              <a:rPr lang="en-US" sz="2400" dirty="0" err="1">
                <a:latin typeface="Arial" pitchFamily="34" charset="0"/>
                <a:cs typeface="Arial" pitchFamily="34" charset="0"/>
              </a:rPr>
              <a:t>pemroses</a:t>
            </a:r>
            <a:r>
              <a:rPr lang="en-US" sz="2400" dirty="0">
                <a:latin typeface="Arial" pitchFamily="34" charset="0"/>
                <a:cs typeface="Arial" pitchFamily="34" charset="0"/>
              </a:rPr>
              <a:t> </a:t>
            </a:r>
            <a:r>
              <a:rPr lang="en-US" sz="2400" dirty="0" err="1">
                <a:latin typeface="Arial" pitchFamily="34" charset="0"/>
                <a:cs typeface="Arial" pitchFamily="34" charset="0"/>
              </a:rPr>
              <a:t>pusat</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central </a:t>
            </a:r>
            <a:r>
              <a:rPr lang="en-US" sz="2400" dirty="0" err="1">
                <a:latin typeface="Arial" pitchFamily="34" charset="0"/>
                <a:cs typeface="Arial" pitchFamily="34" charset="0"/>
              </a:rPr>
              <a:t>procesing</a:t>
            </a:r>
            <a:r>
              <a:rPr lang="en-US" sz="2400" dirty="0">
                <a:latin typeface="Arial" pitchFamily="34" charset="0"/>
                <a:cs typeface="Arial" pitchFamily="34" charset="0"/>
              </a:rPr>
              <a:t> unit-CPU)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a:t>
            </a:r>
            <a:r>
              <a:rPr lang="en-US" sz="2400" dirty="0" err="1">
                <a:latin typeface="Arial" pitchFamily="34" charset="0"/>
                <a:cs typeface="Arial" pitchFamily="34" charset="0"/>
              </a:rPr>
              <a:t>dimana</a:t>
            </a:r>
            <a:r>
              <a:rPr lang="en-US" sz="2400" dirty="0">
                <a:latin typeface="Arial" pitchFamily="34" charset="0"/>
                <a:cs typeface="Arial" pitchFamily="34" charset="0"/>
              </a:rPr>
              <a:t> </a:t>
            </a:r>
            <a:r>
              <a:rPr lang="en-US" sz="2400" dirty="0" err="1">
                <a:latin typeface="Arial" pitchFamily="34" charset="0"/>
                <a:cs typeface="Arial" pitchFamily="34" charset="0"/>
              </a:rPr>
              <a:t>pemrosesan</a:t>
            </a:r>
            <a:r>
              <a:rPr lang="en-US" sz="2400" dirty="0">
                <a:latin typeface="Arial" pitchFamily="34" charset="0"/>
                <a:cs typeface="Arial" pitchFamily="34" charset="0"/>
              </a:rPr>
              <a:t> data </a:t>
            </a:r>
            <a:r>
              <a:rPr lang="en-US" sz="2400" dirty="0" err="1">
                <a:latin typeface="Arial" pitchFamily="34" charset="0"/>
                <a:cs typeface="Arial" pitchFamily="34" charset="0"/>
              </a:rPr>
              <a:t>dilakukan</a:t>
            </a:r>
            <a:r>
              <a:rPr lang="en-US" sz="2400" dirty="0">
                <a:latin typeface="Arial" pitchFamily="34" charset="0"/>
                <a:cs typeface="Arial" pitchFamily="34" charset="0"/>
              </a:rPr>
              <a:t>.</a:t>
            </a:r>
          </a:p>
          <a:p>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prosesor</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Pentium Extreme Edition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intel</a:t>
            </a:r>
            <a:r>
              <a:rPr lang="en-US" sz="2400" dirty="0">
                <a:latin typeface="Arial" pitchFamily="34" charset="0"/>
                <a:cs typeface="Arial" pitchFamily="34" charset="0"/>
              </a:rPr>
              <a:t> </a:t>
            </a:r>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pergerakan</a:t>
            </a:r>
            <a:r>
              <a:rPr lang="en-US" sz="2400" dirty="0">
                <a:latin typeface="Arial" pitchFamily="34" charset="0"/>
                <a:cs typeface="Arial" pitchFamily="34" charset="0"/>
              </a:rPr>
              <a:t> data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a:t>
            </a:r>
            <a:r>
              <a:rPr lang="en-US" sz="2400" dirty="0" err="1">
                <a:latin typeface="Arial" pitchFamily="34" charset="0"/>
                <a:cs typeface="Arial" pitchFamily="34" charset="0"/>
              </a:rPr>
              <a:t>lainnya</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prosesor</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ukuran</a:t>
            </a:r>
            <a:r>
              <a:rPr lang="en-US" sz="2400" dirty="0">
                <a:latin typeface="Arial" pitchFamily="34" charset="0"/>
                <a:cs typeface="Arial" pitchFamily="34" charset="0"/>
              </a:rPr>
              <a:t> word </a:t>
            </a:r>
            <a:r>
              <a:rPr lang="en-US" sz="2400" dirty="0" err="1">
                <a:latin typeface="Arial" pitchFamily="34" charset="0"/>
                <a:cs typeface="Arial" pitchFamily="34" charset="0"/>
              </a:rPr>
              <a:t>besama-sama</a:t>
            </a:r>
            <a:r>
              <a:rPr lang="en-US" sz="2400" dirty="0">
                <a:latin typeface="Arial" pitchFamily="34" charset="0"/>
                <a:cs typeface="Arial" pitchFamily="34" charset="0"/>
              </a:rPr>
              <a:t> </a:t>
            </a:r>
            <a:r>
              <a:rPr lang="en-US" sz="2400" dirty="0" err="1">
                <a:latin typeface="Arial" pitchFamily="34" charset="0"/>
                <a:cs typeface="Arial" pitchFamily="34" charset="0"/>
              </a:rPr>
              <a:t>bergabung</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meningkatkan</a:t>
            </a:r>
            <a:r>
              <a:rPr lang="en-US" sz="2400" dirty="0">
                <a:latin typeface="Arial" pitchFamily="34" charset="0"/>
                <a:cs typeface="Arial" pitchFamily="34" charset="0"/>
              </a:rPr>
              <a:t> </a:t>
            </a:r>
            <a:r>
              <a:rPr lang="en-US" sz="2400" dirty="0" err="1">
                <a:latin typeface="Arial" pitchFamily="34" charset="0"/>
                <a:cs typeface="Arial" pitchFamily="34" charset="0"/>
              </a:rPr>
              <a:t>kekuatan</a:t>
            </a:r>
            <a:r>
              <a:rPr lang="en-US" sz="2400" dirty="0">
                <a:latin typeface="Arial" pitchFamily="34" charset="0"/>
                <a:cs typeface="Arial" pitchFamily="34" charset="0"/>
              </a:rPr>
              <a:t> </a:t>
            </a:r>
            <a:r>
              <a:rPr lang="en-US" sz="2400" dirty="0" err="1">
                <a:latin typeface="Arial" pitchFamily="34" charset="0"/>
                <a:cs typeface="Arial" pitchFamily="34" charset="0"/>
              </a:rPr>
              <a:t>komputasi</a:t>
            </a:r>
            <a:r>
              <a:rPr lang="en-US" sz="2400" dirty="0">
                <a:latin typeface="Arial" pitchFamily="34" charset="0"/>
                <a:cs typeface="Arial" pitchFamily="34" charset="0"/>
              </a:rPr>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799"/>
          </a:xfrm>
        </p:spPr>
        <p:txBody>
          <a:bodyPr>
            <a:noAutofit/>
          </a:bodyPr>
          <a:lstStyle/>
          <a:p>
            <a:r>
              <a:rPr lang="en-US" sz="2400" dirty="0">
                <a:solidFill>
                  <a:schemeClr val="bg2">
                    <a:lumMod val="40000"/>
                    <a:lumOff val="60000"/>
                  </a:schemeClr>
                </a:solidFill>
                <a:latin typeface="Arial" pitchFamily="34" charset="0"/>
                <a:cs typeface="Arial" pitchFamily="34" charset="0"/>
              </a:rPr>
              <a:t>Processor ( Central Processing Unit )</a:t>
            </a:r>
          </a:p>
          <a:p>
            <a:pPr lvl="1"/>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kalkulasi</a:t>
            </a:r>
            <a:r>
              <a:rPr lang="en-US" sz="2400" dirty="0">
                <a:latin typeface="Arial" pitchFamily="34" charset="0"/>
                <a:cs typeface="Arial" pitchFamily="34" charset="0"/>
              </a:rPr>
              <a:t>, </a:t>
            </a:r>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perbandingan</a:t>
            </a:r>
            <a:r>
              <a:rPr lang="en-US" sz="2400" dirty="0">
                <a:latin typeface="Arial" pitchFamily="34" charset="0"/>
                <a:cs typeface="Arial" pitchFamily="34" charset="0"/>
              </a:rPr>
              <a:t> data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logis</a:t>
            </a:r>
            <a:r>
              <a:rPr lang="en-US" sz="2400" dirty="0">
                <a:latin typeface="Arial" pitchFamily="34" charset="0"/>
                <a:cs typeface="Arial" pitchFamily="34" charset="0"/>
              </a:rPr>
              <a:t>, </a:t>
            </a:r>
            <a:r>
              <a:rPr lang="en-US" sz="2400" dirty="0" err="1">
                <a:latin typeface="Arial" pitchFamily="34" charset="0"/>
                <a:cs typeface="Arial" pitchFamily="34" charset="0"/>
              </a:rPr>
              <a:t>mengarahkan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mengendalikan</a:t>
            </a:r>
            <a:r>
              <a:rPr lang="en-US" sz="2400" dirty="0">
                <a:latin typeface="Arial" pitchFamily="34" charset="0"/>
                <a:cs typeface="Arial" pitchFamily="34" charset="0"/>
              </a:rPr>
              <a:t> </a:t>
            </a:r>
            <a:r>
              <a:rPr lang="en-US" sz="2400" dirty="0" err="1">
                <a:latin typeface="Arial" pitchFamily="34" charset="0"/>
                <a:cs typeface="Arial" pitchFamily="34" charset="0"/>
              </a:rPr>
              <a:t>pergerakan</a:t>
            </a:r>
            <a:r>
              <a:rPr lang="en-US" sz="2400" dirty="0">
                <a:latin typeface="Arial" pitchFamily="34" charset="0"/>
                <a:cs typeface="Arial" pitchFamily="34" charset="0"/>
              </a:rPr>
              <a:t> data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lain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computer.</a:t>
            </a:r>
          </a:p>
          <a:p>
            <a:endParaRPr lang="en-US" sz="2400" dirty="0">
              <a:solidFill>
                <a:schemeClr val="accent5"/>
              </a:solidFill>
              <a:latin typeface="Arial" pitchFamily="34" charset="0"/>
              <a:cs typeface="Arial" pitchFamily="34" charset="0"/>
            </a:endParaRPr>
          </a:p>
          <a:p>
            <a:r>
              <a:rPr lang="en-US" sz="2400" dirty="0" err="1">
                <a:solidFill>
                  <a:schemeClr val="bg2">
                    <a:lumMod val="40000"/>
                    <a:lumOff val="60000"/>
                  </a:schemeClr>
                </a:solidFill>
                <a:latin typeface="Arial" pitchFamily="34" charset="0"/>
                <a:cs typeface="Arial" pitchFamily="34" charset="0"/>
              </a:rPr>
              <a:t>Memori</a:t>
            </a:r>
            <a:r>
              <a:rPr lang="en-US" sz="2400" dirty="0">
                <a:solidFill>
                  <a:schemeClr val="bg2">
                    <a:lumMod val="40000"/>
                    <a:lumOff val="60000"/>
                  </a:schemeClr>
                </a:solidFill>
                <a:latin typeface="Arial" pitchFamily="34" charset="0"/>
                <a:cs typeface="Arial" pitchFamily="34" charset="0"/>
              </a:rPr>
              <a:t> (random </a:t>
            </a:r>
            <a:r>
              <a:rPr lang="en-US" sz="2400" dirty="0" err="1">
                <a:solidFill>
                  <a:schemeClr val="bg2">
                    <a:lumMod val="40000"/>
                    <a:lumOff val="60000"/>
                  </a:schemeClr>
                </a:solidFill>
                <a:latin typeface="Arial" pitchFamily="34" charset="0"/>
                <a:cs typeface="Arial" pitchFamily="34" charset="0"/>
              </a:rPr>
              <a:t>acces</a:t>
            </a:r>
            <a:r>
              <a:rPr lang="en-US" sz="2400" dirty="0">
                <a:solidFill>
                  <a:schemeClr val="bg2">
                    <a:lumMod val="40000"/>
                    <a:lumOff val="60000"/>
                  </a:schemeClr>
                </a:solidFill>
                <a:latin typeface="Arial" pitchFamily="34" charset="0"/>
                <a:cs typeface="Arial" pitchFamily="34" charset="0"/>
              </a:rPr>
              <a:t> memory </a:t>
            </a:r>
            <a:r>
              <a:rPr lang="en-US" sz="2400" dirty="0" err="1">
                <a:solidFill>
                  <a:schemeClr val="bg2">
                    <a:lumMod val="40000"/>
                    <a:lumOff val="60000"/>
                  </a:schemeClr>
                </a:solidFill>
                <a:latin typeface="Arial" pitchFamily="34" charset="0"/>
                <a:cs typeface="Arial" pitchFamily="34" charset="0"/>
              </a:rPr>
              <a:t>atau</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ruang</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penyimpanan</a:t>
            </a:r>
            <a:r>
              <a:rPr lang="en-US" sz="2400" dirty="0">
                <a:solidFill>
                  <a:schemeClr val="bg2">
                    <a:lumMod val="40000"/>
                    <a:lumOff val="60000"/>
                  </a:schemeClr>
                </a:solidFill>
                <a:latin typeface="Arial" pitchFamily="34" charset="0"/>
                <a:cs typeface="Arial" pitchFamily="34" charset="0"/>
              </a:rPr>
              <a:t> primer)</a:t>
            </a:r>
          </a:p>
          <a:p>
            <a:pPr lvl="1"/>
            <a:r>
              <a:rPr lang="en-US" sz="2400" dirty="0" err="1">
                <a:latin typeface="Arial" pitchFamily="34" charset="0"/>
                <a:cs typeface="Arial" pitchFamily="34" charset="0"/>
              </a:rPr>
              <a:t>Memori</a:t>
            </a:r>
            <a:r>
              <a:rPr lang="en-US" sz="2400" dirty="0">
                <a:latin typeface="Arial" pitchFamily="34" charset="0"/>
                <a:cs typeface="Arial" pitchFamily="34" charset="0"/>
              </a:rPr>
              <a:t> yang </a:t>
            </a:r>
            <a:r>
              <a:rPr lang="en-US" sz="2400" dirty="0" err="1">
                <a:latin typeface="Arial" pitchFamily="34" charset="0"/>
                <a:cs typeface="Arial" pitchFamily="34" charset="0"/>
              </a:rPr>
              <a:t>terletak</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papan</a:t>
            </a:r>
            <a:r>
              <a:rPr lang="en-US" sz="2400" dirty="0">
                <a:latin typeface="Arial" pitchFamily="34" charset="0"/>
                <a:cs typeface="Arial" pitchFamily="34" charset="0"/>
              </a:rPr>
              <a:t> </a:t>
            </a:r>
            <a:r>
              <a:rPr lang="en-US" sz="2400" dirty="0" err="1">
                <a:latin typeface="Arial" pitchFamily="34" charset="0"/>
                <a:cs typeface="Arial" pitchFamily="34" charset="0"/>
              </a:rPr>
              <a:t>sirkuit</a:t>
            </a:r>
            <a:r>
              <a:rPr lang="en-US" sz="2400" dirty="0">
                <a:latin typeface="Arial" pitchFamily="34" charset="0"/>
                <a:cs typeface="Arial" pitchFamily="34" charset="0"/>
              </a:rPr>
              <a:t> </a:t>
            </a:r>
            <a:r>
              <a:rPr lang="en-US" sz="2400" dirty="0" err="1">
                <a:latin typeface="Arial" pitchFamily="34" charset="0"/>
                <a:cs typeface="Arial" pitchFamily="34" charset="0"/>
              </a:rPr>
              <a:t>utama</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yang </a:t>
            </a:r>
            <a:r>
              <a:rPr lang="en-US" sz="2400" dirty="0" err="1">
                <a:latin typeface="Arial" pitchFamily="34" charset="0"/>
                <a:cs typeface="Arial" pitchFamily="34" charset="0"/>
              </a:rPr>
              <a:t>disebut</a:t>
            </a:r>
            <a:r>
              <a:rPr lang="en-US" sz="2400" dirty="0">
                <a:latin typeface="Arial" pitchFamily="34" charset="0"/>
                <a:cs typeface="Arial" pitchFamily="34" charset="0"/>
              </a:rPr>
              <a:t> motherboard.</a:t>
            </a:r>
          </a:p>
          <a:p>
            <a:endParaRPr lang="en-US" sz="2400" dirty="0">
              <a:solidFill>
                <a:schemeClr val="accent2"/>
              </a:solidFill>
              <a:latin typeface="Arial" pitchFamily="34" charset="0"/>
              <a:cs typeface="Arial" pitchFamily="34" charset="0"/>
            </a:endParaRPr>
          </a:p>
          <a:p>
            <a:endParaRPr lang="en-US" sz="2400" dirty="0">
              <a:solidFill>
                <a:schemeClr val="accent2"/>
              </a:solidFill>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a:bodyPr>
          <a:lstStyle/>
          <a:p>
            <a:r>
              <a:rPr lang="en-US" sz="2400" dirty="0" err="1">
                <a:solidFill>
                  <a:schemeClr val="bg2">
                    <a:lumMod val="40000"/>
                    <a:lumOff val="60000"/>
                  </a:schemeClr>
                </a:solidFill>
                <a:latin typeface="Arial" pitchFamily="34" charset="0"/>
                <a:cs typeface="Arial" pitchFamily="34" charset="0"/>
              </a:rPr>
              <a:t>Alat</a:t>
            </a:r>
            <a:r>
              <a:rPr lang="en-US" sz="2400" dirty="0">
                <a:solidFill>
                  <a:schemeClr val="bg2">
                    <a:lumMod val="40000"/>
                    <a:lumOff val="60000"/>
                  </a:schemeClr>
                </a:solidFill>
                <a:latin typeface="Arial" pitchFamily="34" charset="0"/>
                <a:cs typeface="Arial" pitchFamily="34" charset="0"/>
              </a:rPr>
              <a:t> Input ( Input Device )</a:t>
            </a:r>
          </a:p>
          <a:p>
            <a:pPr lvl="1"/>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yang </a:t>
            </a:r>
            <a:r>
              <a:rPr lang="en-US" sz="2400" dirty="0" err="1">
                <a:latin typeface="Arial" pitchFamily="34" charset="0"/>
                <a:cs typeface="Arial" pitchFamily="34" charset="0"/>
              </a:rPr>
              <a:t>menangkap</a:t>
            </a:r>
            <a:r>
              <a:rPr lang="en-US" sz="2400" dirty="0">
                <a:latin typeface="Arial" pitchFamily="34" charset="0"/>
                <a:cs typeface="Arial" pitchFamily="34" charset="0"/>
              </a:rPr>
              <a:t> data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metode</a:t>
            </a:r>
            <a:r>
              <a:rPr lang="en-US" sz="2400" dirty="0">
                <a:latin typeface="Arial" pitchFamily="34" charset="0"/>
                <a:cs typeface="Arial" pitchFamily="34" charset="0"/>
              </a:rPr>
              <a:t> manual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elektronik</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pengiriman</a:t>
            </a:r>
            <a:r>
              <a:rPr lang="en-US" sz="2400" dirty="0">
                <a:latin typeface="Arial" pitchFamily="34" charset="0"/>
                <a:cs typeface="Arial" pitchFamily="34" charset="0"/>
              </a:rPr>
              <a:t> data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ruang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memori</a:t>
            </a:r>
            <a:r>
              <a:rPr lang="en-US" sz="2400" dirty="0">
                <a:latin typeface="Arial" pitchFamily="34" charset="0"/>
                <a:cs typeface="Arial" pitchFamily="34" charset="0"/>
              </a:rPr>
              <a:t>. </a:t>
            </a:r>
            <a:r>
              <a:rPr lang="en-US" sz="2400" dirty="0" err="1">
                <a:latin typeface="Arial" pitchFamily="34" charset="0"/>
                <a:cs typeface="Arial" pitchFamily="34" charset="0"/>
              </a:rPr>
              <a:t>Alat-alat</a:t>
            </a:r>
            <a:r>
              <a:rPr lang="en-US" sz="2400" dirty="0">
                <a:latin typeface="Arial" pitchFamily="34" charset="0"/>
                <a:cs typeface="Arial" pitchFamily="34" charset="0"/>
              </a:rPr>
              <a:t> input yang </a:t>
            </a:r>
            <a:r>
              <a:rPr lang="en-US" sz="2400" dirty="0" err="1">
                <a:latin typeface="Arial" pitchFamily="34" charset="0"/>
                <a:cs typeface="Arial" pitchFamily="34" charset="0"/>
              </a:rPr>
              <a:t>umum</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keyboard, mouse,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pemindai</a:t>
            </a:r>
            <a:r>
              <a:rPr lang="en-US" sz="2400" dirty="0">
                <a:latin typeface="Arial" pitchFamily="34" charset="0"/>
                <a:cs typeface="Arial" pitchFamily="34" charset="0"/>
              </a:rPr>
              <a:t>.</a:t>
            </a:r>
          </a:p>
          <a:p>
            <a:endParaRPr lang="en-US" sz="2400" dirty="0">
              <a:solidFill>
                <a:schemeClr val="accent2"/>
              </a:solidFill>
              <a:latin typeface="Arial" pitchFamily="34" charset="0"/>
              <a:cs typeface="Arial" pitchFamily="34" charset="0"/>
            </a:endParaRPr>
          </a:p>
          <a:p>
            <a:r>
              <a:rPr lang="en-US" sz="2400" dirty="0" err="1">
                <a:solidFill>
                  <a:schemeClr val="bg2">
                    <a:lumMod val="40000"/>
                    <a:lumOff val="60000"/>
                  </a:schemeClr>
                </a:solidFill>
                <a:latin typeface="Arial" pitchFamily="34" charset="0"/>
                <a:cs typeface="Arial" pitchFamily="34" charset="0"/>
              </a:rPr>
              <a:t>Alat</a:t>
            </a:r>
            <a:r>
              <a:rPr lang="en-US" sz="2400" dirty="0">
                <a:solidFill>
                  <a:schemeClr val="bg2">
                    <a:lumMod val="40000"/>
                    <a:lumOff val="60000"/>
                  </a:schemeClr>
                </a:solidFill>
                <a:latin typeface="Arial" pitchFamily="34" charset="0"/>
                <a:cs typeface="Arial" pitchFamily="34" charset="0"/>
              </a:rPr>
              <a:t> Output ( Output Device )</a:t>
            </a:r>
          </a:p>
          <a:p>
            <a:pPr lvl="1"/>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alat</a:t>
            </a:r>
            <a:r>
              <a:rPr lang="en-US" sz="2400" dirty="0">
                <a:latin typeface="Arial" pitchFamily="34" charset="0"/>
                <a:cs typeface="Arial" pitchFamily="34" charset="0"/>
              </a:rPr>
              <a:t> yang </a:t>
            </a:r>
            <a:r>
              <a:rPr lang="en-US" sz="2400" dirty="0" err="1">
                <a:latin typeface="Arial" pitchFamily="34" charset="0"/>
                <a:cs typeface="Arial" pitchFamily="34" charset="0"/>
              </a:rPr>
              <a:t>menyajikan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mengirimkan</a:t>
            </a:r>
            <a:r>
              <a:rPr lang="en-US" sz="2400" dirty="0">
                <a:latin typeface="Arial" pitchFamily="34" charset="0"/>
                <a:cs typeface="Arial" pitchFamily="34" charset="0"/>
              </a:rPr>
              <a:t> data </a:t>
            </a:r>
            <a:r>
              <a:rPr lang="en-US" sz="2400" dirty="0" err="1">
                <a:latin typeface="Arial" pitchFamily="34" charset="0"/>
                <a:cs typeface="Arial" pitchFamily="34" charset="0"/>
              </a:rPr>
              <a:t>dari</a:t>
            </a:r>
            <a:r>
              <a:rPr lang="en-US" sz="2400" dirty="0">
                <a:latin typeface="Arial" pitchFamily="34" charset="0"/>
                <a:cs typeface="Arial" pitchFamily="34" charset="0"/>
              </a:rPr>
              <a:t> computer </a:t>
            </a:r>
            <a:r>
              <a:rPr lang="en-US" sz="2400" dirty="0" err="1">
                <a:latin typeface="Arial" pitchFamily="34" charset="0"/>
                <a:cs typeface="Arial" pitchFamily="34" charset="0"/>
              </a:rPr>
              <a:t>kepada</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Alat-alat</a:t>
            </a:r>
            <a:r>
              <a:rPr lang="en-US" sz="2400" dirty="0">
                <a:latin typeface="Arial" pitchFamily="34" charset="0"/>
                <a:cs typeface="Arial" pitchFamily="34" charset="0"/>
              </a:rPr>
              <a:t> output yang </a:t>
            </a:r>
            <a:r>
              <a:rPr lang="en-US" sz="2400" dirty="0" err="1">
                <a:latin typeface="Arial" pitchFamily="34" charset="0"/>
                <a:cs typeface="Arial" pitchFamily="34" charset="0"/>
              </a:rPr>
              <a:t>umum</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monitor computer, printer, CD,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pengeras</a:t>
            </a:r>
            <a:r>
              <a:rPr lang="en-US" sz="2400" dirty="0">
                <a:latin typeface="Arial" pitchFamily="34" charset="0"/>
                <a:cs typeface="Arial" pitchFamily="34" charset="0"/>
              </a:rPr>
              <a:t> </a:t>
            </a:r>
            <a:r>
              <a:rPr lang="en-US" sz="2400" dirty="0" err="1">
                <a:latin typeface="Arial" pitchFamily="34" charset="0"/>
                <a:cs typeface="Arial" pitchFamily="34" charset="0"/>
              </a:rPr>
              <a:t>suara</a:t>
            </a:r>
            <a:r>
              <a:rPr lang="en-US" sz="2400" dirty="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096000"/>
          </a:xfrm>
        </p:spPr>
        <p:txBody>
          <a:bodyPr>
            <a:normAutofit/>
          </a:bodyPr>
          <a:lstStyle/>
          <a:p>
            <a:pPr marL="0" indent="0" algn="just"/>
            <a:r>
              <a:rPr lang="en-US" sz="2400" err="1">
                <a:solidFill>
                  <a:schemeClr val="bg2">
                    <a:lumMod val="40000"/>
                    <a:lumOff val="60000"/>
                  </a:schemeClr>
                </a:solidFill>
                <a:latin typeface="Arial" pitchFamily="34" charset="0"/>
                <a:cs typeface="Arial" pitchFamily="34" charset="0"/>
              </a:rPr>
              <a:t>Ruang</a:t>
            </a:r>
            <a:r>
              <a:rPr lang="en-US" sz="2400">
                <a:solidFill>
                  <a:schemeClr val="bg2">
                    <a:lumMod val="40000"/>
                    <a:lumOff val="60000"/>
                  </a:schemeClr>
                </a:solidFill>
                <a:latin typeface="Arial" pitchFamily="34" charset="0"/>
                <a:cs typeface="Arial" pitchFamily="34" charset="0"/>
              </a:rPr>
              <a:t> Penyimpanan.</a:t>
            </a:r>
          </a:p>
          <a:p>
            <a:pPr marL="0" indent="0" algn="just"/>
            <a:endParaRPr lang="id-ID" sz="2400" dirty="0">
              <a:solidFill>
                <a:schemeClr val="bg2">
                  <a:lumMod val="40000"/>
                  <a:lumOff val="60000"/>
                </a:schemeClr>
              </a:solidFill>
              <a:latin typeface="Arial" pitchFamily="34" charset="0"/>
              <a:cs typeface="Arial" pitchFamily="34" charset="0"/>
            </a:endParaRPr>
          </a:p>
          <a:p>
            <a:pPr marL="87313" lvl="1" indent="0" algn="just">
              <a:buNone/>
            </a:pPr>
            <a:r>
              <a:rPr lang="en-US" sz="2400"/>
              <a:t>Ruang Penyimpanan muncul dalam banyak bentuk media yang berbeda yang masing-masing memiliki karakteristik yang berbeda yang menjadikannya lebih sesuai untuk tugas-tugas tertentu. </a:t>
            </a:r>
          </a:p>
          <a:p>
            <a:pPr marL="87313" lvl="1" indent="0" algn="just">
              <a:buNone/>
            </a:pPr>
            <a:r>
              <a:rPr lang="en-US" sz="2400"/>
              <a:t>Ruang penyimpanan dapat berbentuk tetap atau dapat dilepas. </a:t>
            </a:r>
            <a:r>
              <a:rPr lang="en-US" sz="2400" b="1"/>
              <a:t>Ruang penyimpanan tetap (fixed storage)</a:t>
            </a:r>
            <a:r>
              <a:rPr lang="en-US" sz="2400"/>
              <a:t> adalah ruang penyimpanan yang terpasang secara permanen di dalam komputer. Contohnya adalah hard drive komputer mikro Anda. </a:t>
            </a:r>
          </a:p>
          <a:p>
            <a:pPr marL="87313" lvl="1" indent="0" algn="just">
              <a:buNone/>
            </a:pPr>
            <a:r>
              <a:rPr lang="en-US" sz="2400" b="1"/>
              <a:t>Media penyimpanan yang dapat dilepas (removable storage)</a:t>
            </a:r>
            <a:r>
              <a:rPr lang="en-US" sz="2400"/>
              <a:t> biasanya berbentuk sebuah pita, disk (yang dikenal pula sebagai disket), flash drive USB (terkadang disebut pen drive ), CD, atau media jinjing lainnya.</a:t>
            </a:r>
            <a:endParaRPr lang="en-US" sz="24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err="1">
                <a:solidFill>
                  <a:schemeClr val="bg2">
                    <a:lumMod val="40000"/>
                    <a:lumOff val="60000"/>
                  </a:schemeClr>
                </a:solidFill>
                <a:latin typeface="Arial" pitchFamily="34" charset="0"/>
                <a:cs typeface="Arial" pitchFamily="34" charset="0"/>
              </a:rPr>
              <a:t>Kecepatan</a:t>
            </a:r>
            <a:r>
              <a:rPr lang="en-US" sz="2400" dirty="0">
                <a:solidFill>
                  <a:schemeClr val="bg2">
                    <a:lumMod val="40000"/>
                    <a:lumOff val="60000"/>
                  </a:schemeClr>
                </a:solidFill>
                <a:latin typeface="Arial" pitchFamily="34" charset="0"/>
                <a:cs typeface="Arial" pitchFamily="34" charset="0"/>
              </a:rPr>
              <a:t> </a:t>
            </a:r>
            <a:r>
              <a:rPr lang="en-US" sz="2400" dirty="0" err="1">
                <a:solidFill>
                  <a:schemeClr val="bg2">
                    <a:lumMod val="40000"/>
                    <a:lumOff val="60000"/>
                  </a:schemeClr>
                </a:solidFill>
                <a:latin typeface="Arial" pitchFamily="34" charset="0"/>
                <a:cs typeface="Arial" pitchFamily="34" charset="0"/>
              </a:rPr>
              <a:t>Prosesor</a:t>
            </a:r>
            <a:endParaRPr lang="en-US" sz="2400" dirty="0">
              <a:solidFill>
                <a:schemeClr val="bg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prosesor</a:t>
            </a:r>
            <a:r>
              <a:rPr lang="en-US" sz="2400" dirty="0">
                <a:latin typeface="Arial" pitchFamily="34" charset="0"/>
                <a:cs typeface="Arial" pitchFamily="34" charset="0"/>
              </a:rPr>
              <a:t> </a:t>
            </a:r>
            <a:r>
              <a:rPr lang="en-US" sz="2400" dirty="0" err="1">
                <a:latin typeface="Arial" pitchFamily="34" charset="0"/>
                <a:cs typeface="Arial" pitchFamily="34" charset="0"/>
              </a:rPr>
              <a:t>diukur</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julah</a:t>
            </a:r>
            <a:r>
              <a:rPr lang="en-US" sz="2400" dirty="0">
                <a:latin typeface="Arial" pitchFamily="34" charset="0"/>
                <a:cs typeface="Arial" pitchFamily="34" charset="0"/>
              </a:rPr>
              <a:t> </a:t>
            </a:r>
            <a:r>
              <a:rPr lang="en-US" sz="2400" dirty="0" err="1">
                <a:latin typeface="Arial" pitchFamily="34" charset="0"/>
                <a:cs typeface="Arial" pitchFamily="34" charset="0"/>
              </a:rPr>
              <a:t>siklus</a:t>
            </a:r>
            <a:r>
              <a:rPr lang="en-US" sz="2400" dirty="0">
                <a:latin typeface="Arial" pitchFamily="34" charset="0"/>
                <a:cs typeface="Arial" pitchFamily="34" charset="0"/>
              </a:rPr>
              <a:t> yang </a:t>
            </a:r>
            <a:r>
              <a:rPr lang="en-US" sz="2400" dirty="0" err="1">
                <a:latin typeface="Arial" pitchFamily="34" charset="0"/>
                <a:cs typeface="Arial" pitchFamily="34" charset="0"/>
              </a:rPr>
              <a:t>terjadi</a:t>
            </a:r>
            <a:r>
              <a:rPr lang="en-US" sz="2400" dirty="0">
                <a:latin typeface="Arial" pitchFamily="34" charset="0"/>
                <a:cs typeface="Arial" pitchFamily="34" charset="0"/>
              </a:rPr>
              <a:t> per </a:t>
            </a:r>
            <a:r>
              <a:rPr lang="en-US" sz="2400" dirty="0" err="1">
                <a:latin typeface="Arial" pitchFamily="34" charset="0"/>
                <a:cs typeface="Arial" pitchFamily="34" charset="0"/>
              </a:rPr>
              <a:t>detik</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angka</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telah</a:t>
            </a:r>
            <a:r>
              <a:rPr lang="en-US" sz="2400" dirty="0">
                <a:latin typeface="Arial" pitchFamily="34" charset="0"/>
                <a:cs typeface="Arial" pitchFamily="34" charset="0"/>
              </a:rPr>
              <a:t> </a:t>
            </a:r>
            <a:r>
              <a:rPr lang="en-US" sz="2400" dirty="0" err="1">
                <a:latin typeface="Arial" pitchFamily="34" charset="0"/>
                <a:cs typeface="Arial" pitchFamily="34" charset="0"/>
              </a:rPr>
              <a:t>berkembang</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sangat</a:t>
            </a:r>
            <a:r>
              <a:rPr lang="en-US" sz="2400" dirty="0">
                <a:latin typeface="Arial" pitchFamily="34" charset="0"/>
                <a:cs typeface="Arial" pitchFamily="34" charset="0"/>
              </a:rPr>
              <a:t> </a:t>
            </a:r>
            <a:r>
              <a:rPr lang="en-US" sz="2400" dirty="0" err="1">
                <a:latin typeface="Arial" pitchFamily="34" charset="0"/>
                <a:cs typeface="Arial" pitchFamily="34" charset="0"/>
              </a:rPr>
              <a:t>cepat</a:t>
            </a:r>
            <a:r>
              <a:rPr lang="en-US" sz="2400" dirty="0">
                <a:latin typeface="Arial" pitchFamily="34" charset="0"/>
                <a:cs typeface="Arial" pitchFamily="34" charset="0"/>
              </a:rPr>
              <a:t> </a:t>
            </a:r>
            <a:r>
              <a:rPr lang="en-US" sz="2400" dirty="0" err="1">
                <a:latin typeface="Arial" pitchFamily="34" charset="0"/>
                <a:cs typeface="Arial" pitchFamily="34" charset="0"/>
              </a:rPr>
              <a:t>selama</a:t>
            </a:r>
            <a:r>
              <a:rPr lang="en-US" sz="2400" dirty="0">
                <a:latin typeface="Arial" pitchFamily="34" charset="0"/>
                <a:cs typeface="Arial" pitchFamily="34" charset="0"/>
              </a:rPr>
              <a:t> </a:t>
            </a:r>
            <a:r>
              <a:rPr lang="en-US" sz="2400" dirty="0" err="1">
                <a:latin typeface="Arial" pitchFamily="34" charset="0"/>
                <a:cs typeface="Arial" pitchFamily="34" charset="0"/>
              </a:rPr>
              <a:t>beberapa</a:t>
            </a:r>
            <a:r>
              <a:rPr lang="en-US" sz="2400" dirty="0">
                <a:latin typeface="Arial" pitchFamily="34" charset="0"/>
                <a:cs typeface="Arial" pitchFamily="34" charset="0"/>
              </a:rPr>
              <a:t> </a:t>
            </a:r>
            <a:r>
              <a:rPr lang="en-US" sz="2400" dirty="0" err="1">
                <a:latin typeface="Arial" pitchFamily="34" charset="0"/>
                <a:cs typeface="Arial" pitchFamily="34" charset="0"/>
              </a:rPr>
              <a:t>tahun</a:t>
            </a:r>
            <a:r>
              <a:rPr lang="en-US" sz="2400" dirty="0">
                <a:latin typeface="Arial" pitchFamily="34" charset="0"/>
                <a:cs typeface="Arial" pitchFamily="34" charset="0"/>
              </a:rPr>
              <a:t> </a:t>
            </a:r>
            <a:r>
              <a:rPr lang="en-US" sz="2400" dirty="0" err="1">
                <a:latin typeface="Arial" pitchFamily="34" charset="0"/>
                <a:cs typeface="Arial" pitchFamily="34" charset="0"/>
              </a:rPr>
              <a:t>sejak</a:t>
            </a:r>
            <a:r>
              <a:rPr lang="en-US" sz="2400" dirty="0">
                <a:latin typeface="Arial" pitchFamily="34" charset="0"/>
                <a:cs typeface="Arial" pitchFamily="34" charset="0"/>
              </a:rPr>
              <a:t> IBM </a:t>
            </a:r>
            <a:r>
              <a:rPr lang="en-US" sz="2400" dirty="0" err="1">
                <a:latin typeface="Arial" pitchFamily="34" charset="0"/>
                <a:cs typeface="Arial" pitchFamily="34" charset="0"/>
              </a:rPr>
              <a:t>memperkenalkan</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mikronya</a:t>
            </a:r>
            <a:r>
              <a:rPr lang="en-US" sz="2400" dirty="0">
                <a:latin typeface="Arial" pitchFamily="34" charset="0"/>
                <a:cs typeface="Arial" pitchFamily="34" charset="0"/>
              </a:rPr>
              <a:t> yang </a:t>
            </a:r>
            <a:r>
              <a:rPr lang="en-US" sz="2400" dirty="0" err="1">
                <a:latin typeface="Arial" pitchFamily="34" charset="0"/>
                <a:cs typeface="Arial" pitchFamily="34" charset="0"/>
              </a:rPr>
              <a:t>pertama</a:t>
            </a:r>
            <a:r>
              <a:rPr lang="en-US" sz="2400" dirty="0">
                <a:latin typeface="Arial" pitchFamily="34" charset="0"/>
                <a:cs typeface="Arial" pitchFamily="34" charset="0"/>
              </a:rPr>
              <a:t>. </a:t>
            </a:r>
            <a:r>
              <a:rPr lang="en-US" sz="2400" dirty="0" err="1">
                <a:latin typeface="Arial" pitchFamily="34" charset="0"/>
                <a:cs typeface="Arial" pitchFamily="34" charset="0"/>
              </a:rPr>
              <a:t>Kecepatan</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awalnya</a:t>
            </a:r>
            <a:r>
              <a:rPr lang="en-US" sz="2400" dirty="0">
                <a:latin typeface="Arial" pitchFamily="34" charset="0"/>
                <a:cs typeface="Arial" pitchFamily="34" charset="0"/>
              </a:rPr>
              <a:t> </a:t>
            </a:r>
            <a:r>
              <a:rPr lang="en-US" sz="2400" dirty="0" err="1">
                <a:latin typeface="Arial" pitchFamily="34" charset="0"/>
                <a:cs typeface="Arial" pitchFamily="34" charset="0"/>
              </a:rPr>
              <a:t>dinyatakan</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megahertz (</a:t>
            </a:r>
            <a:r>
              <a:rPr lang="en-US" sz="2400" dirty="0" err="1">
                <a:latin typeface="Arial" pitchFamily="34" charset="0"/>
                <a:cs typeface="Arial" pitchFamily="34" charset="0"/>
              </a:rPr>
              <a:t>Mhz</a:t>
            </a:r>
            <a:r>
              <a:rPr lang="en-US" sz="2400" dirty="0">
                <a:latin typeface="Arial" pitchFamily="34" charset="0"/>
                <a:cs typeface="Arial" pitchFamily="34" charset="0"/>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2142</Words>
  <Application>Microsoft Office PowerPoint</Application>
  <PresentationFormat>On-screen Show (4:3)</PresentationFormat>
  <Paragraphs>154</Paragraphs>
  <Slides>36</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Arial Black</vt:lpstr>
      <vt:lpstr>Calibri</vt:lpstr>
      <vt:lpstr>Office Theme</vt:lpstr>
      <vt:lpstr>BAB 5 Sumber Daya Komputasi dan Komunikasi </vt:lpstr>
      <vt:lpstr>Tujuan Pembelajaran </vt:lpstr>
      <vt:lpstr>Peranti Keras </vt:lpstr>
      <vt:lpstr>PowerPoint Presentation</vt:lpstr>
      <vt:lpstr>Prosesor</vt:lpstr>
      <vt:lpstr>PowerPoint Presentation</vt:lpstr>
      <vt:lpstr>PowerPoint Presentation</vt:lpstr>
      <vt:lpstr>PowerPoint Presentation</vt:lpstr>
      <vt:lpstr>Kecepatan Prosesor</vt:lpstr>
      <vt:lpstr>Ukuran Word</vt:lpstr>
      <vt:lpstr>Memori</vt:lpstr>
      <vt:lpstr>Ruang  Penyimpanan</vt:lpstr>
      <vt:lpstr>Alat-alat Input (Input Devices)</vt:lpstr>
      <vt:lpstr>Alat-alat Output (Output Devices)</vt:lpstr>
      <vt:lpstr>Alat-alat Komputasi Pribadi</vt:lpstr>
      <vt:lpstr>Peranti Lunak Sistem (system software) </vt:lpstr>
      <vt:lpstr>Peranti Lunak Aplikasi</vt:lpstr>
      <vt:lpstr>Keuntungan Peranti Lunak Siap Pakai</vt:lpstr>
      <vt:lpstr>Peranti Lunak Aplikasi Khusus</vt:lpstr>
      <vt:lpstr>Peranti Lunak yang Ditulis Oleh Pengguna</vt:lpstr>
      <vt:lpstr>Komunikasi</vt:lpstr>
      <vt:lpstr>Koneksi Publik</vt:lpstr>
      <vt:lpstr>Modem Telepon</vt:lpstr>
      <vt:lpstr>Modem Kabel</vt:lpstr>
      <vt:lpstr>Saluran Pribadi</vt:lpstr>
      <vt:lpstr>Terdapat dua jenis saluran pribadi yang populer, yaitu : </vt:lpstr>
      <vt:lpstr>Jaringan pribadi maya (virtual private networks)</vt:lpstr>
      <vt:lpstr>Komunikasi Jaringan</vt:lpstr>
      <vt:lpstr>Protokol untuk Komunikasi Komputer</vt:lpstr>
      <vt:lpstr>System Network Architecture</vt:lpstr>
      <vt:lpstr>Token Ring</vt:lpstr>
      <vt:lpstr>Ethernet</vt:lpstr>
      <vt:lpstr>Alamat Jaringan Internet</vt:lpstr>
      <vt:lpstr>JENIS-JENIS JARINGAN</vt:lpstr>
      <vt:lpstr>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5 Sumber Daya Komputasi dan Komunikasi</dc:title>
  <dc:creator>lusiana</dc:creator>
  <cp:lastModifiedBy>ILHAM</cp:lastModifiedBy>
  <cp:revision>39</cp:revision>
  <dcterms:created xsi:type="dcterms:W3CDTF">2012-10-09T06:15:46Z</dcterms:created>
  <dcterms:modified xsi:type="dcterms:W3CDTF">2025-09-30T04:08:52Z</dcterms:modified>
</cp:coreProperties>
</file>